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0" r:id="rId5"/>
    <p:sldId id="277" r:id="rId6"/>
    <p:sldId id="278" r:id="rId7"/>
    <p:sldId id="308" r:id="rId8"/>
    <p:sldId id="310" r:id="rId9"/>
    <p:sldId id="312" r:id="rId10"/>
    <p:sldId id="305" r:id="rId11"/>
    <p:sldId id="309" r:id="rId12"/>
    <p:sldId id="307" r:id="rId13"/>
    <p:sldId id="311" r:id="rId1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1922"/>
    <a:srgbClr val="0F4C68"/>
    <a:srgbClr val="E53935"/>
    <a:srgbClr val="196B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9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82" y="27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479BDA-0F9C-4568-AEB8-DDC09F2AF00A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E1C720-81AD-422F-B7FE-C724F0607A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1521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5B67050-F7F3-BFC2-C3AE-3AC181F807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78B64C8-C19C-AF1C-A0F8-CF2D8B0D4D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5F1EE16-98F0-B21A-173D-F300CE017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AB7B9-5A05-49BC-8919-112A0D0D5454}" type="datetime1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EBC1A80-2C1E-987A-81CA-EC1104A20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7B4664D-D703-F92D-B8D6-5CCBF6303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DE851-60B2-4E1E-8628-41455D9F71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3657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B256B1-5B91-2A8E-0EE5-C4B3651BC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B78BFAB-B0CA-E370-06E9-BFF6F9EB8F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06715DC-0D75-C95F-02AF-F032A67B5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DB55B-3235-4CB8-BF83-11A32A4A7108}" type="datetime1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F2F3DD8-B52A-33CA-AA35-C7AF67F51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8B583C2-3A97-4B03-B872-4318C2203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DE851-60B2-4E1E-8628-41455D9F71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5742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D45D31-01C9-02D8-1A05-0EAD99320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B021A3F-AA74-E3BB-2A52-B2516CC22C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CCC97E8-D99B-5765-357F-8B9CB5813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C4DB7-8229-4592-86CF-4B8B0A60394B}" type="datetime1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AA5FAB4-7410-D694-065A-EF6E5DBDA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9180551-D951-4A6C-6034-89332387E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DE851-60B2-4E1E-8628-41455D9F71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8530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56EBFA3-D115-C4CB-0CEF-1D7D3866A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981AEDA-C978-649A-FDD7-CB8FB32110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A84DDF4-CA72-DE09-2654-314B9F40DB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021A6B0-506B-69EA-E10B-4970B45AC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DCE5A-1A14-4842-A633-C42AB739E60B}" type="datetime1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8D90379-95C3-5AAB-BA67-413D3B573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6D26145-2C6E-6826-63C4-B62A0032B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DE851-60B2-4E1E-8628-41455D9F71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7605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375B7B-C484-EF03-55D2-9C4ACE464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F440858-56D2-CE66-1032-E1E0610966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B463C80-39FD-75AA-31A9-651535BF4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87C31CC-F5B0-B2C6-C12D-E82AC1CC79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4D1E3AF-D5AF-A222-F8D0-2A0B8DB678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9A70956-6203-C78D-B7F6-C7A8F4FD2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D0C3C-9C42-4B1B-AAD8-4C228A174442}" type="datetime1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B4419F24-3DCE-60DF-4B60-2EC4FE1E1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33E4C4F-A3E8-5943-8DBE-B44EE7EBA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DE851-60B2-4E1E-8628-41455D9F71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1494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B7043FC-BC2E-A7B8-90FD-6E54B0F28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76C4B0D-13C0-43AC-E13F-D1F053A94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BD83F-C24A-431F-AE2E-F55359453039}" type="datetime1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BBC4DE7-64DC-5964-F080-F5223E6FF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807B9C2-E553-05B8-45C3-B283C6DA8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DE851-60B2-4E1E-8628-41455D9F71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2207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4B045D8-06A4-CB6F-FA16-4176235C1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569F6-564D-49FD-B192-4F40A453546B}" type="datetime1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0757647-544F-97ED-F20E-486B2283F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7A63FDD-6A45-8FA1-64EC-4AB420B0E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DE851-60B2-4E1E-8628-41455D9F71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8116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571771-AA6D-2202-00CC-5A4C69E32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4F78A97-6A09-4DF6-0EB1-66DD565EC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F7B3698-767C-BB90-C3F8-AD4352628C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9FCBFAE-3377-6624-B3EB-64230B6B2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26B84-F406-42C8-A193-B837F8B7EEAB}" type="datetime1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5C468C3-414C-F80C-9AE0-BFA2A3011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D145066-28A1-7E13-4C71-754F3A515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DE851-60B2-4E1E-8628-41455D9F71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7137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2B49E6-1D5F-B13D-200E-536047A80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44D1885-0623-1B9F-EAF2-94F9C35388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A3A5B75-EC03-4D5C-EB0E-15FADFB910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F1E1D0D-A897-9E89-0FA1-EB9410BD9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C651C-C5D4-493B-8BC9-0272A8BD98C7}" type="datetime1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8594630-090F-A3C4-A978-3B3102E59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D7A7F7E-5AFF-806B-46B0-DAB502D9B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DE851-60B2-4E1E-8628-41455D9F71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6595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E3F37C-4E7D-CA07-74D0-3D482E873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34EC219-4A33-3AC8-98B4-E10D16693A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59FBBF7-87C0-C163-B3A5-F4F18F27F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701-CD61-47A1-B88D-161241B0D06B}" type="datetime1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760DA82-E443-17EA-AD1F-6EC4B9B2E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9C1A5C1-81DB-5A68-8FC7-1A4208D29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DE851-60B2-4E1E-8628-41455D9F71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1716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6E558F7-5B66-DCF5-D9E4-AE9AC55E75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5C4376B-2EC3-D60A-9BF2-54D985CDA8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9361A06-48D9-429C-7A9B-3FC51AF6F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5B86B-8189-4F4A-8810-E5A797148077}" type="datetime1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9D38007-42CB-4C1B-94DA-317078591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E9D1B86-B0E3-7AB0-1912-2EB608BB6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DE851-60B2-4E1E-8628-41455D9F71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723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E208F3C-D18D-F626-0643-87A204AD8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D31C729-6315-F4EA-E3F2-AB4DFB4836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2A4B43F-1E6C-9495-2A39-0963DB862E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357AAA-947B-4BB0-B7CE-CD4F7134F6DE}" type="datetime1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F15F8AC-1A08-E6B3-ED73-E38B4BEBB4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57A9EFE-2D0F-D113-E0B8-0C399BA749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BDE851-60B2-4E1E-8628-41455D9F71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4042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576000" y="360000"/>
            <a:ext cx="7200000" cy="468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ja-JP" altLang="en-US" sz="2200" b="1" dirty="0">
                <a:solidFill>
                  <a:srgbClr val="0E2841"/>
                </a:solidFill>
                <a:latin typeface="+mn-lt"/>
                <a:ea typeface="+mn-ea"/>
              </a:rPr>
              <a:t>照合</a:t>
            </a:r>
            <a:r>
              <a:rPr lang="ja-JP" sz="2200" b="1" dirty="0">
                <a:solidFill>
                  <a:srgbClr val="0E2841"/>
                </a:solidFill>
                <a:latin typeface="+mn-lt"/>
                <a:ea typeface="+mn-ea"/>
              </a:rPr>
              <a:t>ログ画面 — 絞り込み条件の表示</a:t>
            </a:r>
          </a:p>
        </p:txBody>
      </p:sp>
      <p:sp>
        <p:nvSpPr>
          <p:cNvPr id="3" name="TagBg"/>
          <p:cNvSpPr/>
          <p:nvPr/>
        </p:nvSpPr>
        <p:spPr>
          <a:xfrm>
            <a:off x="10248000" y="360000"/>
            <a:ext cx="1368000" cy="360000"/>
          </a:xfrm>
          <a:prstGeom prst="roundRect">
            <a:avLst>
              <a:gd name="adj" fmla="val 20000"/>
            </a:avLst>
          </a:prstGeom>
          <a:solidFill>
            <a:srgbClr val="E5F0E3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4" name="TagText"/>
          <p:cNvSpPr txBox="1"/>
          <p:nvPr/>
        </p:nvSpPr>
        <p:spPr>
          <a:xfrm>
            <a:off x="10248000" y="360000"/>
            <a:ext cx="1368000" cy="36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ja-JP" sz="1200" b="1" dirty="0">
                <a:solidFill>
                  <a:srgbClr val="196B24"/>
                </a:solidFill>
                <a:latin typeface="+mn-lt"/>
                <a:ea typeface="+mn-ea"/>
              </a:rPr>
              <a:t>UI変更</a:t>
            </a:r>
          </a:p>
        </p:txBody>
      </p:sp>
      <p:cxnSp>
        <p:nvCxnSpPr>
          <p:cNvPr id="5" name="Divider"/>
          <p:cNvCxnSpPr/>
          <p:nvPr/>
        </p:nvCxnSpPr>
        <p:spPr>
          <a:xfrm>
            <a:off x="576000" y="900000"/>
            <a:ext cx="11040000" cy="0"/>
          </a:xfrm>
          <a:prstGeom prst="line">
            <a:avLst/>
          </a:prstGeom>
          <a:ln w="38100">
            <a:solidFill>
              <a:srgbClr val="196B24"/>
            </a:solidFill>
          </a:ln>
        </p:spPr>
      </p:cxnSp>
      <p:sp>
        <p:nvSpPr>
          <p:cNvPr id="6" name="PanelBox"/>
          <p:cNvSpPr/>
          <p:nvPr/>
        </p:nvSpPr>
        <p:spPr>
          <a:xfrm>
            <a:off x="576000" y="1188000"/>
            <a:ext cx="5340000" cy="486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25400">
            <a:solidFill>
              <a:srgbClr val="D8D8D4"/>
            </a:solidFill>
          </a:ln>
        </p:spPr>
        <p:txBody>
          <a:bodyPr/>
          <a:lstStyle/>
          <a:p>
            <a:endParaRPr lang="ja-JP"/>
          </a:p>
        </p:txBody>
      </p:sp>
      <p:sp>
        <p:nvSpPr>
          <p:cNvPr id="7" name="LabelText"/>
          <p:cNvSpPr txBox="1"/>
          <p:nvPr/>
        </p:nvSpPr>
        <p:spPr>
          <a:xfrm>
            <a:off x="720000" y="1188000"/>
            <a:ext cx="5052000" cy="324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ja-JP" sz="1300" b="1" dirty="0">
                <a:solidFill>
                  <a:srgbClr val="5C6B78"/>
                </a:solidFill>
                <a:latin typeface="+mn-lt"/>
                <a:ea typeface="+mn-ea"/>
              </a:rPr>
              <a:t>変更前</a:t>
            </a:r>
          </a:p>
        </p:txBody>
      </p:sp>
      <p:sp>
        <p:nvSpPr>
          <p:cNvPr id="8" name="ImgPlaceholder"/>
          <p:cNvSpPr/>
          <p:nvPr/>
        </p:nvSpPr>
        <p:spPr>
          <a:xfrm>
            <a:off x="720000" y="1512000"/>
            <a:ext cx="5052000" cy="34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9" name="Caption"/>
          <p:cNvSpPr txBox="1"/>
          <p:nvPr/>
        </p:nvSpPr>
        <p:spPr>
          <a:xfrm>
            <a:off x="720000" y="5040000"/>
            <a:ext cx="5052000" cy="9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30000"/>
              </a:lnSpc>
            </a:pPr>
            <a:r>
              <a:rPr lang="ja-JP" sz="1300" b="1" dirty="0">
                <a:solidFill>
                  <a:srgbClr val="0E2841"/>
                </a:solidFill>
                <a:latin typeface="+mn-lt"/>
                <a:ea typeface="+mn-ea"/>
              </a:rPr>
              <a:t>これまで：</a:t>
            </a:r>
            <a:r>
              <a:rPr lang="ja-JP" altLang="en-US" sz="1300" dirty="0">
                <a:solidFill>
                  <a:srgbClr val="0E2841"/>
                </a:solidFill>
                <a:latin typeface="+mn-lt"/>
                <a:ea typeface="+mn-ea"/>
              </a:rPr>
              <a:t>ユーザー</a:t>
            </a:r>
            <a:r>
              <a:rPr lang="en-US" altLang="ja-JP" sz="1300" dirty="0">
                <a:solidFill>
                  <a:srgbClr val="0E2841"/>
                </a:solidFill>
                <a:latin typeface="+mn-lt"/>
                <a:ea typeface="+mn-ea"/>
              </a:rPr>
              <a:t>/</a:t>
            </a:r>
            <a:r>
              <a:rPr lang="ja-JP" altLang="en-US" sz="1300" dirty="0">
                <a:solidFill>
                  <a:srgbClr val="0E2841"/>
                </a:solidFill>
                <a:latin typeface="+mn-lt"/>
                <a:ea typeface="+mn-ea"/>
              </a:rPr>
              <a:t>ゲート画面の通行ログアイコンから遷移した際、照合ログが絞り込まれていても画面上にその内容が表示されず、</a:t>
            </a:r>
            <a:r>
              <a:rPr lang="en-US" altLang="ja-JP" sz="1300" dirty="0">
                <a:solidFill>
                  <a:srgbClr val="0E2841"/>
                </a:solidFill>
                <a:latin typeface="+mn-lt"/>
                <a:ea typeface="+mn-ea"/>
              </a:rPr>
              <a:t>URL</a:t>
            </a:r>
            <a:r>
              <a:rPr lang="ja-JP" altLang="en-US" sz="1300" dirty="0">
                <a:solidFill>
                  <a:srgbClr val="0E2841"/>
                </a:solidFill>
                <a:latin typeface="+mn-lt"/>
                <a:ea typeface="+mn-ea"/>
              </a:rPr>
              <a:t>を見ないと分からなかった</a:t>
            </a:r>
            <a:endParaRPr lang="ja-JP" sz="1300" b="0" dirty="0">
              <a:solidFill>
                <a:srgbClr val="0E2841"/>
              </a:solidFill>
              <a:latin typeface="+mn-lt"/>
              <a:ea typeface="+mn-ea"/>
            </a:endParaRPr>
          </a:p>
        </p:txBody>
      </p:sp>
      <p:sp>
        <p:nvSpPr>
          <p:cNvPr id="10" name="PanelBox"/>
          <p:cNvSpPr/>
          <p:nvPr/>
        </p:nvSpPr>
        <p:spPr>
          <a:xfrm>
            <a:off x="6276000" y="1188000"/>
            <a:ext cx="5340000" cy="486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25400">
            <a:solidFill>
              <a:srgbClr val="196B24"/>
            </a:solidFill>
          </a:ln>
        </p:spPr>
        <p:txBody>
          <a:bodyPr/>
          <a:lstStyle/>
          <a:p>
            <a:endParaRPr lang="ja-JP"/>
          </a:p>
        </p:txBody>
      </p:sp>
      <p:sp>
        <p:nvSpPr>
          <p:cNvPr id="11" name="LabelText"/>
          <p:cNvSpPr txBox="1"/>
          <p:nvPr/>
        </p:nvSpPr>
        <p:spPr>
          <a:xfrm>
            <a:off x="6420000" y="1188000"/>
            <a:ext cx="5052000" cy="324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ja-JP" sz="1300" b="1" dirty="0">
                <a:solidFill>
                  <a:srgbClr val="196B24"/>
                </a:solidFill>
                <a:latin typeface="+mn-lt"/>
                <a:ea typeface="+mn-ea"/>
              </a:rPr>
              <a:t>変更後</a:t>
            </a:r>
          </a:p>
        </p:txBody>
      </p:sp>
      <p:sp>
        <p:nvSpPr>
          <p:cNvPr id="12" name="ImgPlaceholder"/>
          <p:cNvSpPr/>
          <p:nvPr/>
        </p:nvSpPr>
        <p:spPr>
          <a:xfrm>
            <a:off x="6420000" y="1512000"/>
            <a:ext cx="5052000" cy="34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13" name="Caption"/>
          <p:cNvSpPr txBox="1"/>
          <p:nvPr/>
        </p:nvSpPr>
        <p:spPr>
          <a:xfrm>
            <a:off x="6420000" y="5040000"/>
            <a:ext cx="5052000" cy="9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30000"/>
              </a:lnSpc>
            </a:pPr>
            <a:r>
              <a:rPr lang="ja-JP" sz="1300" b="1" dirty="0">
                <a:solidFill>
                  <a:srgbClr val="0E2841"/>
                </a:solidFill>
                <a:latin typeface="+mn-lt"/>
                <a:ea typeface="+mn-ea"/>
              </a:rPr>
              <a:t>今回：絞り込み中のユーザー名・ゲート名をチップで表示</a:t>
            </a:r>
            <a:r>
              <a:rPr lang="ja-JP" sz="1300" b="0" dirty="0">
                <a:solidFill>
                  <a:srgbClr val="0E2841"/>
                </a:solidFill>
                <a:latin typeface="+mn-lt"/>
                <a:ea typeface="+mn-ea"/>
              </a:rPr>
              <a:t>するようになり、チップから絞り込みの解除や一括クリアもできるように</a:t>
            </a:r>
          </a:p>
        </p:txBody>
      </p:sp>
      <p:sp>
        <p:nvSpPr>
          <p:cNvPr id="14" name="FooterLeft"/>
          <p:cNvSpPr txBox="1"/>
          <p:nvPr/>
        </p:nvSpPr>
        <p:spPr>
          <a:xfrm>
            <a:off x="576000" y="6228000"/>
            <a:ext cx="5400000" cy="216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ja-JP" sz="1000" b="0" dirty="0">
                <a:solidFill>
                  <a:srgbClr val="5C6B78"/>
                </a:solidFill>
                <a:latin typeface="+mn-lt"/>
                <a:ea typeface="+mn-ea"/>
              </a:rPr>
              <a:t>nexus v1.0.5 アップデート内容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63FC7D84-E871-E59F-C33F-7932C7F0FB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8800" y="1512000"/>
            <a:ext cx="5040000" cy="3360000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</p:pic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C414602E-AF56-88A8-0A1D-28E21E1BCFB4}"/>
              </a:ext>
            </a:extLst>
          </p:cNvPr>
          <p:cNvSpPr/>
          <p:nvPr/>
        </p:nvSpPr>
        <p:spPr>
          <a:xfrm>
            <a:off x="7185497" y="2514600"/>
            <a:ext cx="1024648" cy="215630"/>
          </a:xfrm>
          <a:prstGeom prst="rect">
            <a:avLst/>
          </a:prstGeom>
          <a:noFill/>
          <a:ln w="31750">
            <a:solidFill>
              <a:srgbClr val="E539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C358398E-7AA1-14D5-C10E-7DF57DA2E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0" y="1512000"/>
            <a:ext cx="5040000" cy="3360000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</p:pic>
      <p:sp>
        <p:nvSpPr>
          <p:cNvPr id="16" name="スライド番号プレースホルダー 15">
            <a:extLst>
              <a:ext uri="{FF2B5EF4-FFF2-40B4-BE49-F238E27FC236}">
                <a16:creationId xmlns:a16="http://schemas.microsoft.com/office/drawing/2014/main" id="{2705CF88-AE77-4373-45BD-071394967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2800" y="6228000"/>
            <a:ext cx="2743200" cy="216000"/>
          </a:xfrm>
        </p:spPr>
        <p:txBody>
          <a:bodyPr/>
          <a:lstStyle/>
          <a:p>
            <a:fld id="{89BDE851-60B2-4E1E-8628-41455D9F7129}" type="slidenum">
              <a:rPr kumimoji="1" lang="ja-JP" altLang="en-US" sz="1000" smtClean="0"/>
              <a:t>1</a:t>
            </a:fld>
            <a:endParaRPr kumimoji="1" lang="ja-JP" altLang="en-US" sz="10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576000" y="360000"/>
            <a:ext cx="7200000" cy="468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ja-JP" sz="2200" b="1" dirty="0">
                <a:solidFill>
                  <a:srgbClr val="0E2841"/>
                </a:solidFill>
                <a:latin typeface="+mn-lt"/>
                <a:ea typeface="+mn-ea"/>
              </a:rPr>
              <a:t>ユーザー登録・編集フォーム — 有効/無効スイッチ</a:t>
            </a:r>
          </a:p>
        </p:txBody>
      </p:sp>
      <p:sp>
        <p:nvSpPr>
          <p:cNvPr id="3" name="TagBg"/>
          <p:cNvSpPr/>
          <p:nvPr/>
        </p:nvSpPr>
        <p:spPr>
          <a:xfrm>
            <a:off x="10248000" y="360000"/>
            <a:ext cx="1368000" cy="360000"/>
          </a:xfrm>
          <a:prstGeom prst="roundRect">
            <a:avLst>
              <a:gd name="adj" fmla="val 20000"/>
            </a:avLst>
          </a:prstGeom>
          <a:solidFill>
            <a:srgbClr val="E5F0E3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4" name="TagText"/>
          <p:cNvSpPr txBox="1"/>
          <p:nvPr/>
        </p:nvSpPr>
        <p:spPr>
          <a:xfrm>
            <a:off x="10248000" y="360000"/>
            <a:ext cx="1368000" cy="36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ja-JP" sz="1200" b="1" dirty="0">
                <a:solidFill>
                  <a:srgbClr val="196B24"/>
                </a:solidFill>
                <a:latin typeface="+mn-lt"/>
                <a:ea typeface="+mn-ea"/>
              </a:rPr>
              <a:t>UI変更</a:t>
            </a:r>
          </a:p>
        </p:txBody>
      </p:sp>
      <p:cxnSp>
        <p:nvCxnSpPr>
          <p:cNvPr id="5" name="Divider"/>
          <p:cNvCxnSpPr/>
          <p:nvPr/>
        </p:nvCxnSpPr>
        <p:spPr>
          <a:xfrm>
            <a:off x="576000" y="900000"/>
            <a:ext cx="11040000" cy="0"/>
          </a:xfrm>
          <a:prstGeom prst="line">
            <a:avLst/>
          </a:prstGeom>
          <a:ln w="38100">
            <a:solidFill>
              <a:srgbClr val="196B24"/>
            </a:solidFill>
          </a:ln>
        </p:spPr>
      </p:cxnSp>
      <p:sp>
        <p:nvSpPr>
          <p:cNvPr id="6" name="PanelBox"/>
          <p:cNvSpPr/>
          <p:nvPr/>
        </p:nvSpPr>
        <p:spPr>
          <a:xfrm>
            <a:off x="576000" y="1188000"/>
            <a:ext cx="5340000" cy="486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25400">
            <a:solidFill>
              <a:srgbClr val="D8D8D4"/>
            </a:solidFill>
          </a:ln>
        </p:spPr>
        <p:txBody>
          <a:bodyPr/>
          <a:lstStyle/>
          <a:p>
            <a:endParaRPr lang="ja-JP"/>
          </a:p>
        </p:txBody>
      </p:sp>
      <p:sp>
        <p:nvSpPr>
          <p:cNvPr id="7" name="LabelText"/>
          <p:cNvSpPr txBox="1"/>
          <p:nvPr/>
        </p:nvSpPr>
        <p:spPr>
          <a:xfrm>
            <a:off x="720000" y="1188000"/>
            <a:ext cx="5052000" cy="324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ja-JP" sz="1300" b="1" dirty="0">
                <a:solidFill>
                  <a:srgbClr val="5C6B78"/>
                </a:solidFill>
                <a:latin typeface="+mn-lt"/>
                <a:ea typeface="+mn-ea"/>
              </a:rPr>
              <a:t>変更前</a:t>
            </a:r>
          </a:p>
        </p:txBody>
      </p:sp>
      <p:sp>
        <p:nvSpPr>
          <p:cNvPr id="8" name="ImgPlaceholder"/>
          <p:cNvSpPr/>
          <p:nvPr/>
        </p:nvSpPr>
        <p:spPr>
          <a:xfrm>
            <a:off x="720000" y="1512000"/>
            <a:ext cx="5052000" cy="34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9" name="Caption"/>
          <p:cNvSpPr txBox="1"/>
          <p:nvPr/>
        </p:nvSpPr>
        <p:spPr>
          <a:xfrm>
            <a:off x="720000" y="5040000"/>
            <a:ext cx="5052000" cy="9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30000"/>
              </a:lnSpc>
            </a:pPr>
            <a:r>
              <a:rPr lang="ja-JP" sz="1300" b="1" dirty="0">
                <a:solidFill>
                  <a:srgbClr val="0E2841"/>
                </a:solidFill>
                <a:latin typeface="+mn-lt"/>
                <a:ea typeface="+mn-ea"/>
              </a:rPr>
              <a:t>これまで：</a:t>
            </a:r>
            <a:r>
              <a:rPr lang="ja-JP" sz="1300" b="0" dirty="0">
                <a:solidFill>
                  <a:srgbClr val="0E2841"/>
                </a:solidFill>
                <a:latin typeface="+mn-lt"/>
                <a:ea typeface="+mn-ea"/>
              </a:rPr>
              <a:t>「有効/無効」切替</a:t>
            </a:r>
            <a:r>
              <a:rPr lang="ja-JP" altLang="en-US" sz="1300" dirty="0">
                <a:solidFill>
                  <a:srgbClr val="0E2841"/>
                </a:solidFill>
              </a:rPr>
              <a:t>がなかった</a:t>
            </a:r>
            <a:endParaRPr lang="ja-JP" sz="1300" b="0" dirty="0">
              <a:solidFill>
                <a:srgbClr val="0E2841"/>
              </a:solidFill>
              <a:latin typeface="+mn-lt"/>
              <a:ea typeface="+mn-ea"/>
            </a:endParaRPr>
          </a:p>
        </p:txBody>
      </p:sp>
      <p:sp>
        <p:nvSpPr>
          <p:cNvPr id="10" name="PanelBox"/>
          <p:cNvSpPr/>
          <p:nvPr/>
        </p:nvSpPr>
        <p:spPr>
          <a:xfrm>
            <a:off x="6288000" y="1187999"/>
            <a:ext cx="5340000" cy="486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25400">
            <a:solidFill>
              <a:srgbClr val="196B24"/>
            </a:solidFill>
          </a:ln>
        </p:spPr>
        <p:txBody>
          <a:bodyPr/>
          <a:lstStyle/>
          <a:p>
            <a:endParaRPr lang="ja-JP"/>
          </a:p>
        </p:txBody>
      </p:sp>
      <p:sp>
        <p:nvSpPr>
          <p:cNvPr id="11" name="LabelText"/>
          <p:cNvSpPr txBox="1"/>
          <p:nvPr/>
        </p:nvSpPr>
        <p:spPr>
          <a:xfrm>
            <a:off x="6420000" y="1188000"/>
            <a:ext cx="5052000" cy="324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ja-JP" sz="1300" b="1" dirty="0">
                <a:solidFill>
                  <a:srgbClr val="196B24"/>
                </a:solidFill>
                <a:latin typeface="+mn-lt"/>
                <a:ea typeface="+mn-ea"/>
              </a:rPr>
              <a:t>変更後</a:t>
            </a:r>
          </a:p>
        </p:txBody>
      </p:sp>
      <p:sp>
        <p:nvSpPr>
          <p:cNvPr id="12" name="ImgPlaceholder"/>
          <p:cNvSpPr/>
          <p:nvPr/>
        </p:nvSpPr>
        <p:spPr>
          <a:xfrm>
            <a:off x="6420000" y="1512000"/>
            <a:ext cx="5052000" cy="34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13" name="Caption"/>
          <p:cNvSpPr txBox="1"/>
          <p:nvPr/>
        </p:nvSpPr>
        <p:spPr>
          <a:xfrm>
            <a:off x="6420000" y="5040000"/>
            <a:ext cx="5052000" cy="9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30000"/>
              </a:lnSpc>
            </a:pPr>
            <a:r>
              <a:rPr lang="ja-JP" sz="1300" b="1" dirty="0">
                <a:solidFill>
                  <a:srgbClr val="0E2841"/>
                </a:solidFill>
                <a:latin typeface="+mn-lt"/>
                <a:ea typeface="+mn-ea"/>
              </a:rPr>
              <a:t>今回：「有効/無効」切替スイッチを追加</a:t>
            </a:r>
            <a:r>
              <a:rPr lang="ja-JP" sz="1300" b="0" dirty="0">
                <a:solidFill>
                  <a:srgbClr val="0E2841"/>
                </a:solidFill>
                <a:latin typeface="+mn-lt"/>
                <a:ea typeface="+mn-ea"/>
              </a:rPr>
              <a:t>し、無効時は</a:t>
            </a:r>
            <a:r>
              <a:rPr lang="ja-JP" altLang="en-US" sz="1300" b="0" dirty="0">
                <a:solidFill>
                  <a:srgbClr val="0E2841"/>
                </a:solidFill>
                <a:latin typeface="+mn-lt"/>
                <a:ea typeface="+mn-ea"/>
              </a:rPr>
              <a:t>所有</a:t>
            </a:r>
            <a:r>
              <a:rPr lang="ja-JP" sz="1300" b="0" dirty="0">
                <a:solidFill>
                  <a:srgbClr val="0E2841"/>
                </a:solidFill>
                <a:latin typeface="+mn-lt"/>
                <a:ea typeface="+mn-ea"/>
              </a:rPr>
              <a:t>カード・</a:t>
            </a:r>
            <a:r>
              <a:rPr lang="ja-JP" altLang="en-US" sz="1300" b="0" dirty="0">
                <a:solidFill>
                  <a:srgbClr val="0E2841"/>
                </a:solidFill>
                <a:latin typeface="+mn-lt"/>
                <a:ea typeface="+mn-ea"/>
              </a:rPr>
              <a:t>通行権限</a:t>
            </a:r>
            <a:r>
              <a:rPr lang="ja-JP" sz="1300" b="0" dirty="0">
                <a:solidFill>
                  <a:srgbClr val="0E2841"/>
                </a:solidFill>
                <a:latin typeface="+mn-lt"/>
                <a:ea typeface="+mn-ea"/>
              </a:rPr>
              <a:t>グループ・</a:t>
            </a:r>
            <a:r>
              <a:rPr lang="ja-JP" altLang="en-US" sz="1300" dirty="0">
                <a:solidFill>
                  <a:srgbClr val="0E2841"/>
                </a:solidFill>
              </a:rPr>
              <a:t>組織管理権限</a:t>
            </a:r>
            <a:r>
              <a:rPr lang="ja-JP" sz="1300" b="0" dirty="0">
                <a:solidFill>
                  <a:srgbClr val="0E2841"/>
                </a:solidFill>
                <a:latin typeface="+mn-lt"/>
                <a:ea typeface="+mn-ea"/>
              </a:rPr>
              <a:t>欄が入力不可に</a:t>
            </a:r>
          </a:p>
        </p:txBody>
      </p:sp>
      <p:sp>
        <p:nvSpPr>
          <p:cNvPr id="14" name="FooterLeft"/>
          <p:cNvSpPr txBox="1"/>
          <p:nvPr/>
        </p:nvSpPr>
        <p:spPr>
          <a:xfrm>
            <a:off x="576000" y="6228000"/>
            <a:ext cx="5400000" cy="216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ja-JP" sz="1000" b="0" dirty="0">
                <a:solidFill>
                  <a:srgbClr val="5C6B78"/>
                </a:solidFill>
                <a:latin typeface="+mn-lt"/>
                <a:ea typeface="+mn-ea"/>
              </a:rPr>
              <a:t>nexus v1.0.5 アップデート内容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A76550AD-3A38-504B-E7A2-53D2BE608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8800" y="1512000"/>
            <a:ext cx="5040000" cy="3360000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</p:pic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24C38B1F-5D8C-B393-8CAA-56157B4D4E66}"/>
              </a:ext>
            </a:extLst>
          </p:cNvPr>
          <p:cNvSpPr/>
          <p:nvPr/>
        </p:nvSpPr>
        <p:spPr>
          <a:xfrm>
            <a:off x="7212712" y="4239985"/>
            <a:ext cx="282102" cy="239486"/>
          </a:xfrm>
          <a:prstGeom prst="rect">
            <a:avLst/>
          </a:prstGeom>
          <a:noFill/>
          <a:ln w="31750">
            <a:solidFill>
              <a:srgbClr val="E539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29212B2E-8B18-B578-5974-BC8611AB1E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0" y="1512000"/>
            <a:ext cx="5040000" cy="3360000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</p:pic>
      <p:sp>
        <p:nvSpPr>
          <p:cNvPr id="16" name="スライド番号プレースホルダー 15">
            <a:extLst>
              <a:ext uri="{FF2B5EF4-FFF2-40B4-BE49-F238E27FC236}">
                <a16:creationId xmlns:a16="http://schemas.microsoft.com/office/drawing/2014/main" id="{61198C8D-6DAB-4F84-F0C6-59D3447BD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4000" y="6228000"/>
            <a:ext cx="2743200" cy="216000"/>
          </a:xfrm>
        </p:spPr>
        <p:txBody>
          <a:bodyPr/>
          <a:lstStyle/>
          <a:p>
            <a:fld id="{89BDE851-60B2-4E1E-8628-41455D9F7129}" type="slidenum">
              <a:rPr kumimoji="1" lang="ja-JP" altLang="en-US" sz="1000" smtClean="0"/>
              <a:t>2</a:t>
            </a:fld>
            <a:endParaRPr kumimoji="1" lang="ja-JP" altLang="en-US" sz="10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576000" y="360000"/>
            <a:ext cx="8016766" cy="468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ja-JP" altLang="en-US" sz="2200" b="1" dirty="0">
                <a:solidFill>
                  <a:srgbClr val="0E2841"/>
                </a:solidFill>
                <a:latin typeface="+mn-lt"/>
                <a:ea typeface="+mn-ea"/>
              </a:rPr>
              <a:t>ユーザー・カード一括登録（</a:t>
            </a:r>
            <a:r>
              <a:rPr lang="en-US" altLang="ja-JP" sz="2200" b="1" dirty="0">
                <a:solidFill>
                  <a:srgbClr val="0E2841"/>
                </a:solidFill>
                <a:latin typeface="+mn-lt"/>
                <a:ea typeface="+mn-ea"/>
              </a:rPr>
              <a:t>Excel</a:t>
            </a:r>
            <a:r>
              <a:rPr lang="ja-JP" altLang="en-US" sz="2200" b="1" dirty="0">
                <a:solidFill>
                  <a:srgbClr val="0E2841"/>
                </a:solidFill>
                <a:latin typeface="+mn-lt"/>
                <a:ea typeface="+mn-ea"/>
              </a:rPr>
              <a:t>）</a:t>
            </a:r>
            <a:r>
              <a:rPr lang="ja-JP" sz="2200" b="1" dirty="0">
                <a:solidFill>
                  <a:srgbClr val="0E2841"/>
                </a:solidFill>
                <a:latin typeface="+mn-lt"/>
                <a:ea typeface="+mn-ea"/>
              </a:rPr>
              <a:t>— ログイン通知メール</a:t>
            </a:r>
          </a:p>
        </p:txBody>
      </p:sp>
      <p:sp>
        <p:nvSpPr>
          <p:cNvPr id="3" name="TagBg"/>
          <p:cNvSpPr/>
          <p:nvPr/>
        </p:nvSpPr>
        <p:spPr>
          <a:xfrm>
            <a:off x="10248000" y="360000"/>
            <a:ext cx="1368000" cy="360000"/>
          </a:xfrm>
          <a:prstGeom prst="roundRect">
            <a:avLst>
              <a:gd name="adj" fmla="val 20000"/>
            </a:avLst>
          </a:prstGeom>
          <a:solidFill>
            <a:srgbClr val="E5F0E3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4" name="TagText"/>
          <p:cNvSpPr txBox="1"/>
          <p:nvPr/>
        </p:nvSpPr>
        <p:spPr>
          <a:xfrm>
            <a:off x="10248000" y="360000"/>
            <a:ext cx="1368000" cy="36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ja-JP" sz="1200" b="1" dirty="0">
                <a:solidFill>
                  <a:srgbClr val="196B24"/>
                </a:solidFill>
                <a:latin typeface="+mn-lt"/>
                <a:ea typeface="+mn-ea"/>
              </a:rPr>
              <a:t>UI変更</a:t>
            </a:r>
          </a:p>
        </p:txBody>
      </p:sp>
      <p:cxnSp>
        <p:nvCxnSpPr>
          <p:cNvPr id="5" name="Divider"/>
          <p:cNvCxnSpPr/>
          <p:nvPr/>
        </p:nvCxnSpPr>
        <p:spPr>
          <a:xfrm>
            <a:off x="576000" y="900000"/>
            <a:ext cx="11040000" cy="0"/>
          </a:xfrm>
          <a:prstGeom prst="line">
            <a:avLst/>
          </a:prstGeom>
          <a:ln w="38100">
            <a:solidFill>
              <a:srgbClr val="196B24"/>
            </a:solidFill>
          </a:ln>
        </p:spPr>
      </p:cxnSp>
      <p:sp>
        <p:nvSpPr>
          <p:cNvPr id="6" name="PanelBox"/>
          <p:cNvSpPr/>
          <p:nvPr/>
        </p:nvSpPr>
        <p:spPr>
          <a:xfrm>
            <a:off x="576000" y="1188000"/>
            <a:ext cx="5340000" cy="486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25400">
            <a:solidFill>
              <a:srgbClr val="D8D8D4"/>
            </a:solidFill>
          </a:ln>
        </p:spPr>
        <p:txBody>
          <a:bodyPr/>
          <a:lstStyle/>
          <a:p>
            <a:endParaRPr lang="ja-JP"/>
          </a:p>
        </p:txBody>
      </p:sp>
      <p:sp>
        <p:nvSpPr>
          <p:cNvPr id="7" name="LabelText"/>
          <p:cNvSpPr txBox="1"/>
          <p:nvPr/>
        </p:nvSpPr>
        <p:spPr>
          <a:xfrm>
            <a:off x="720000" y="1188000"/>
            <a:ext cx="5052000" cy="324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ja-JP" sz="1300" b="1" dirty="0">
                <a:solidFill>
                  <a:srgbClr val="5C6B78"/>
                </a:solidFill>
                <a:latin typeface="+mn-lt"/>
                <a:ea typeface="+mn-ea"/>
              </a:rPr>
              <a:t>変更前</a:t>
            </a:r>
          </a:p>
        </p:txBody>
      </p:sp>
      <p:sp>
        <p:nvSpPr>
          <p:cNvPr id="8" name="ImgPlaceholder"/>
          <p:cNvSpPr/>
          <p:nvPr/>
        </p:nvSpPr>
        <p:spPr>
          <a:xfrm>
            <a:off x="720000" y="1512000"/>
            <a:ext cx="5052000" cy="34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9" name="Caption"/>
          <p:cNvSpPr txBox="1"/>
          <p:nvPr/>
        </p:nvSpPr>
        <p:spPr>
          <a:xfrm>
            <a:off x="720000" y="5040000"/>
            <a:ext cx="5052000" cy="9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30000"/>
              </a:lnSpc>
            </a:pPr>
            <a:r>
              <a:rPr lang="ja-JP" sz="1300" b="1" dirty="0">
                <a:solidFill>
                  <a:srgbClr val="0E2841"/>
                </a:solidFill>
                <a:latin typeface="+mn-lt"/>
                <a:ea typeface="+mn-ea"/>
              </a:rPr>
              <a:t>これまで：</a:t>
            </a:r>
            <a:r>
              <a:rPr lang="ja-JP" sz="1300" b="0" dirty="0">
                <a:solidFill>
                  <a:srgbClr val="0E2841"/>
                </a:solidFill>
                <a:latin typeface="+mn-lt"/>
                <a:ea typeface="+mn-ea"/>
              </a:rPr>
              <a:t>ユーザーとカードをまとめてExcelで一括登録する際、ログイン情報の通知メールは常に送信されない設定で、送信するかどうかを選べなかった</a:t>
            </a:r>
          </a:p>
        </p:txBody>
      </p:sp>
      <p:sp>
        <p:nvSpPr>
          <p:cNvPr id="10" name="PanelBox"/>
          <p:cNvSpPr/>
          <p:nvPr/>
        </p:nvSpPr>
        <p:spPr>
          <a:xfrm>
            <a:off x="6276000" y="1188000"/>
            <a:ext cx="5340000" cy="486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25400">
            <a:solidFill>
              <a:srgbClr val="196B24"/>
            </a:solidFill>
          </a:ln>
        </p:spPr>
        <p:txBody>
          <a:bodyPr/>
          <a:lstStyle/>
          <a:p>
            <a:endParaRPr lang="ja-JP"/>
          </a:p>
        </p:txBody>
      </p:sp>
      <p:sp>
        <p:nvSpPr>
          <p:cNvPr id="11" name="LabelText"/>
          <p:cNvSpPr txBox="1"/>
          <p:nvPr/>
        </p:nvSpPr>
        <p:spPr>
          <a:xfrm>
            <a:off x="6420000" y="1188000"/>
            <a:ext cx="5052000" cy="324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ja-JP" sz="1300" b="1" dirty="0">
                <a:solidFill>
                  <a:srgbClr val="196B24"/>
                </a:solidFill>
                <a:latin typeface="+mn-lt"/>
                <a:ea typeface="+mn-ea"/>
              </a:rPr>
              <a:t>変更後</a:t>
            </a:r>
          </a:p>
        </p:txBody>
      </p:sp>
      <p:sp>
        <p:nvSpPr>
          <p:cNvPr id="12" name="ImgPlaceholder"/>
          <p:cNvSpPr/>
          <p:nvPr/>
        </p:nvSpPr>
        <p:spPr>
          <a:xfrm>
            <a:off x="6420000" y="1512000"/>
            <a:ext cx="5052000" cy="34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13" name="Caption"/>
          <p:cNvSpPr txBox="1"/>
          <p:nvPr/>
        </p:nvSpPr>
        <p:spPr>
          <a:xfrm>
            <a:off x="6420000" y="5040000"/>
            <a:ext cx="5052000" cy="9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30000"/>
              </a:lnSpc>
            </a:pPr>
            <a:r>
              <a:rPr lang="ja-JP" sz="1300" b="1" dirty="0">
                <a:solidFill>
                  <a:srgbClr val="0E2841"/>
                </a:solidFill>
                <a:latin typeface="+mn-lt"/>
                <a:ea typeface="+mn-ea"/>
              </a:rPr>
              <a:t>今回：送信有無を選べるチェックボックスを追加</a:t>
            </a:r>
            <a:r>
              <a:rPr lang="ja-JP" sz="1300" b="0" dirty="0">
                <a:solidFill>
                  <a:srgbClr val="0E2841"/>
                </a:solidFill>
                <a:latin typeface="+mn-lt"/>
                <a:ea typeface="+mn-ea"/>
              </a:rPr>
              <a:t>し、「</a:t>
            </a:r>
            <a:r>
              <a:rPr lang="ja-JP" altLang="en-US" sz="1400" b="0" i="0" dirty="0">
                <a:effectLst/>
                <a:highlight>
                  <a:srgbClr val="FFFFFF"/>
                </a:highlight>
                <a:latin typeface="Roboto" panose="020F0502020204030204" pitchFamily="2" charset="0"/>
              </a:rPr>
              <a:t>ユーザーのメールアドレスへ、ログイン情報および情報更新の通知メールを送信する</a:t>
            </a:r>
            <a:r>
              <a:rPr lang="ja-JP" sz="1300" b="0" dirty="0">
                <a:solidFill>
                  <a:srgbClr val="0E2841"/>
                </a:solidFill>
                <a:latin typeface="+mn-lt"/>
                <a:ea typeface="+mn-ea"/>
              </a:rPr>
              <a:t>」を選んでから一括登録できるように</a:t>
            </a:r>
          </a:p>
        </p:txBody>
      </p:sp>
      <p:sp>
        <p:nvSpPr>
          <p:cNvPr id="14" name="FooterLeft"/>
          <p:cNvSpPr txBox="1"/>
          <p:nvPr/>
        </p:nvSpPr>
        <p:spPr>
          <a:xfrm>
            <a:off x="576000" y="6228000"/>
            <a:ext cx="5400000" cy="216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ja-JP" sz="1000" b="0" dirty="0">
                <a:solidFill>
                  <a:srgbClr val="5C6B78"/>
                </a:solidFill>
                <a:latin typeface="+mn-lt"/>
                <a:ea typeface="+mn-ea"/>
              </a:rPr>
              <a:t>nexus v1.0.5 アップデート内容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66ACC48B-0401-FF0C-1FA9-49E8146A1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8800" y="1512000"/>
            <a:ext cx="5040000" cy="3360000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</p:pic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B608C306-F274-6D72-AC89-61AF0345804B}"/>
              </a:ext>
            </a:extLst>
          </p:cNvPr>
          <p:cNvSpPr/>
          <p:nvPr/>
        </p:nvSpPr>
        <p:spPr>
          <a:xfrm>
            <a:off x="6641211" y="4011385"/>
            <a:ext cx="1680917" cy="190501"/>
          </a:xfrm>
          <a:prstGeom prst="rect">
            <a:avLst/>
          </a:prstGeom>
          <a:noFill/>
          <a:ln w="31750">
            <a:solidFill>
              <a:srgbClr val="E539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7327C37B-F45E-B4D6-9CBD-7833F4CF97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149" y="1512000"/>
            <a:ext cx="5040000" cy="3360000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</p:pic>
      <p:sp>
        <p:nvSpPr>
          <p:cNvPr id="21" name="スライド番号プレースホルダー 20">
            <a:extLst>
              <a:ext uri="{FF2B5EF4-FFF2-40B4-BE49-F238E27FC236}">
                <a16:creationId xmlns:a16="http://schemas.microsoft.com/office/drawing/2014/main" id="{3C763A3E-6E9B-CC63-2268-A66662FEF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4000" y="6228000"/>
            <a:ext cx="2743200" cy="216000"/>
          </a:xfrm>
        </p:spPr>
        <p:txBody>
          <a:bodyPr/>
          <a:lstStyle/>
          <a:p>
            <a:fld id="{89BDE851-60B2-4E1E-8628-41455D9F7129}" type="slidenum">
              <a:rPr kumimoji="1" lang="ja-JP" altLang="en-US" sz="1000" smtClean="0"/>
              <a:t>3</a:t>
            </a:fld>
            <a:endParaRPr kumimoji="1" lang="ja-JP" altLang="en-US" sz="10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576000" y="360000"/>
            <a:ext cx="7200000" cy="468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ja-JP" sz="2200" b="1" dirty="0">
                <a:solidFill>
                  <a:srgbClr val="0E2841"/>
                </a:solidFill>
                <a:latin typeface="+mn-lt"/>
                <a:ea typeface="+mn-ea"/>
              </a:rPr>
              <a:t>通知設定画面 — 必須マーク表示</a:t>
            </a:r>
          </a:p>
        </p:txBody>
      </p:sp>
      <p:sp>
        <p:nvSpPr>
          <p:cNvPr id="3" name="TagBg"/>
          <p:cNvSpPr/>
          <p:nvPr/>
        </p:nvSpPr>
        <p:spPr>
          <a:xfrm>
            <a:off x="10248000" y="360000"/>
            <a:ext cx="1368000" cy="360000"/>
          </a:xfrm>
          <a:prstGeom prst="roundRect">
            <a:avLst>
              <a:gd name="adj" fmla="val 20000"/>
            </a:avLst>
          </a:prstGeom>
          <a:solidFill>
            <a:srgbClr val="E5F0E3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4" name="TagText"/>
          <p:cNvSpPr txBox="1"/>
          <p:nvPr/>
        </p:nvSpPr>
        <p:spPr>
          <a:xfrm>
            <a:off x="10248000" y="360000"/>
            <a:ext cx="1368000" cy="36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ja-JP" sz="1200" b="1" dirty="0">
                <a:solidFill>
                  <a:srgbClr val="196B24"/>
                </a:solidFill>
                <a:latin typeface="+mn-lt"/>
                <a:ea typeface="+mn-ea"/>
              </a:rPr>
              <a:t>UI変更</a:t>
            </a:r>
          </a:p>
        </p:txBody>
      </p:sp>
      <p:cxnSp>
        <p:nvCxnSpPr>
          <p:cNvPr id="5" name="Divider"/>
          <p:cNvCxnSpPr/>
          <p:nvPr/>
        </p:nvCxnSpPr>
        <p:spPr>
          <a:xfrm>
            <a:off x="576000" y="900000"/>
            <a:ext cx="11040000" cy="0"/>
          </a:xfrm>
          <a:prstGeom prst="line">
            <a:avLst/>
          </a:prstGeom>
          <a:ln w="38100">
            <a:solidFill>
              <a:srgbClr val="196B24"/>
            </a:solidFill>
          </a:ln>
        </p:spPr>
      </p:cxnSp>
      <p:sp>
        <p:nvSpPr>
          <p:cNvPr id="6" name="PanelBox"/>
          <p:cNvSpPr/>
          <p:nvPr/>
        </p:nvSpPr>
        <p:spPr>
          <a:xfrm>
            <a:off x="576000" y="1188000"/>
            <a:ext cx="5340000" cy="486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25400">
            <a:solidFill>
              <a:srgbClr val="D8D8D4"/>
            </a:solidFill>
          </a:ln>
        </p:spPr>
        <p:txBody>
          <a:bodyPr/>
          <a:lstStyle/>
          <a:p>
            <a:endParaRPr lang="ja-JP"/>
          </a:p>
        </p:txBody>
      </p:sp>
      <p:sp>
        <p:nvSpPr>
          <p:cNvPr id="7" name="LabelText"/>
          <p:cNvSpPr txBox="1"/>
          <p:nvPr/>
        </p:nvSpPr>
        <p:spPr>
          <a:xfrm>
            <a:off x="720000" y="1188000"/>
            <a:ext cx="5052000" cy="324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ja-JP" sz="1300" b="1" dirty="0">
                <a:solidFill>
                  <a:srgbClr val="5C6B78"/>
                </a:solidFill>
                <a:latin typeface="+mn-lt"/>
                <a:ea typeface="+mn-ea"/>
              </a:rPr>
              <a:t>変更前</a:t>
            </a:r>
          </a:p>
        </p:txBody>
      </p:sp>
      <p:sp>
        <p:nvSpPr>
          <p:cNvPr id="8" name="ImgPlaceholder"/>
          <p:cNvSpPr/>
          <p:nvPr/>
        </p:nvSpPr>
        <p:spPr>
          <a:xfrm>
            <a:off x="720000" y="1512000"/>
            <a:ext cx="5052000" cy="34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9" name="Caption"/>
          <p:cNvSpPr txBox="1"/>
          <p:nvPr/>
        </p:nvSpPr>
        <p:spPr>
          <a:xfrm>
            <a:off x="720000" y="5040000"/>
            <a:ext cx="5052000" cy="9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30000"/>
              </a:lnSpc>
            </a:pPr>
            <a:r>
              <a:rPr lang="ja-JP" sz="1300" b="1" dirty="0">
                <a:solidFill>
                  <a:srgbClr val="0E2841"/>
                </a:solidFill>
                <a:latin typeface="+mn-lt"/>
                <a:ea typeface="+mn-ea"/>
              </a:rPr>
              <a:t>これまで：</a:t>
            </a:r>
            <a:r>
              <a:rPr lang="ja-JP" sz="1300" b="0" dirty="0">
                <a:solidFill>
                  <a:srgbClr val="0E2841"/>
                </a:solidFill>
                <a:latin typeface="+mn-lt"/>
                <a:ea typeface="+mn-ea"/>
              </a:rPr>
              <a:t>通知設定画面で</a:t>
            </a:r>
            <a:r>
              <a:rPr lang="ja-JP" altLang="en-US" sz="1300" b="0" dirty="0">
                <a:solidFill>
                  <a:srgbClr val="0E2841"/>
                </a:solidFill>
                <a:latin typeface="+mn-lt"/>
                <a:ea typeface="+mn-ea"/>
              </a:rPr>
              <a:t>監視</a:t>
            </a:r>
            <a:r>
              <a:rPr lang="ja-JP" sz="1300" b="0" dirty="0">
                <a:solidFill>
                  <a:srgbClr val="0E2841"/>
                </a:solidFill>
                <a:latin typeface="+mn-lt"/>
                <a:ea typeface="+mn-ea"/>
              </a:rPr>
              <a:t>対象ユーザー・カード・ゲート</a:t>
            </a:r>
            <a:r>
              <a:rPr lang="ja-JP" altLang="en-US" sz="1300" b="0" dirty="0">
                <a:solidFill>
                  <a:srgbClr val="0E2841"/>
                </a:solidFill>
                <a:latin typeface="+mn-lt"/>
                <a:ea typeface="+mn-ea"/>
              </a:rPr>
              <a:t>、監視対象ログ</a:t>
            </a:r>
            <a:r>
              <a:rPr lang="ja-JP" sz="1300" b="0" dirty="0">
                <a:solidFill>
                  <a:srgbClr val="0E2841"/>
                </a:solidFill>
                <a:latin typeface="+mn-lt"/>
                <a:ea typeface="+mn-ea"/>
              </a:rPr>
              <a:t>の選択欄が必須項目であっても、必須であることを示す印(*)が表示</a:t>
            </a:r>
            <a:r>
              <a:rPr lang="ja-JP" altLang="en-US" sz="1300" b="0" dirty="0">
                <a:solidFill>
                  <a:srgbClr val="0E2841"/>
                </a:solidFill>
                <a:latin typeface="+mn-lt"/>
                <a:ea typeface="+mn-ea"/>
              </a:rPr>
              <a:t>されなかった</a:t>
            </a:r>
            <a:endParaRPr lang="ja-JP" sz="1300" b="0" dirty="0">
              <a:solidFill>
                <a:srgbClr val="0E2841"/>
              </a:solidFill>
              <a:latin typeface="+mn-lt"/>
              <a:ea typeface="+mn-ea"/>
            </a:endParaRPr>
          </a:p>
        </p:txBody>
      </p:sp>
      <p:sp>
        <p:nvSpPr>
          <p:cNvPr id="10" name="PanelBox"/>
          <p:cNvSpPr/>
          <p:nvPr/>
        </p:nvSpPr>
        <p:spPr>
          <a:xfrm>
            <a:off x="6276000" y="1188000"/>
            <a:ext cx="5340000" cy="486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25400">
            <a:solidFill>
              <a:srgbClr val="196B24"/>
            </a:solidFill>
          </a:ln>
        </p:spPr>
        <p:txBody>
          <a:bodyPr/>
          <a:lstStyle/>
          <a:p>
            <a:endParaRPr lang="ja-JP"/>
          </a:p>
        </p:txBody>
      </p:sp>
      <p:sp>
        <p:nvSpPr>
          <p:cNvPr id="11" name="LabelText"/>
          <p:cNvSpPr txBox="1"/>
          <p:nvPr/>
        </p:nvSpPr>
        <p:spPr>
          <a:xfrm>
            <a:off x="6420000" y="1188000"/>
            <a:ext cx="5052000" cy="324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ja-JP" sz="1300" b="1" dirty="0">
                <a:solidFill>
                  <a:srgbClr val="196B24"/>
                </a:solidFill>
                <a:latin typeface="+mn-lt"/>
                <a:ea typeface="+mn-ea"/>
              </a:rPr>
              <a:t>変更後</a:t>
            </a:r>
          </a:p>
        </p:txBody>
      </p:sp>
      <p:sp>
        <p:nvSpPr>
          <p:cNvPr id="12" name="ImgPlaceholder"/>
          <p:cNvSpPr/>
          <p:nvPr/>
        </p:nvSpPr>
        <p:spPr>
          <a:xfrm>
            <a:off x="6420000" y="1512000"/>
            <a:ext cx="5052000" cy="34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13" name="Caption"/>
          <p:cNvSpPr txBox="1"/>
          <p:nvPr/>
        </p:nvSpPr>
        <p:spPr>
          <a:xfrm>
            <a:off x="6420000" y="5040000"/>
            <a:ext cx="5052000" cy="9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30000"/>
              </a:lnSpc>
            </a:pPr>
            <a:r>
              <a:rPr lang="ja-JP" sz="1300" b="1" dirty="0">
                <a:solidFill>
                  <a:srgbClr val="0E2841"/>
                </a:solidFill>
                <a:latin typeface="+mn-lt"/>
                <a:ea typeface="+mn-ea"/>
              </a:rPr>
              <a:t>今回：各選択欄に必須マーク(*)を正しく表示</a:t>
            </a:r>
            <a:r>
              <a:rPr lang="ja-JP" sz="1300" b="0" dirty="0">
                <a:solidFill>
                  <a:srgbClr val="0E2841"/>
                </a:solidFill>
                <a:latin typeface="+mn-lt"/>
                <a:ea typeface="+mn-ea"/>
              </a:rPr>
              <a:t>するようにし、入力が必須の項目かどうかが見た目で分かるように</a:t>
            </a:r>
            <a:endParaRPr lang="en-US" altLang="ja-JP" sz="1300" b="0" dirty="0">
              <a:solidFill>
                <a:srgbClr val="0E2841"/>
              </a:solidFill>
              <a:latin typeface="+mn-lt"/>
              <a:ea typeface="+mn-ea"/>
            </a:endParaRPr>
          </a:p>
          <a:p>
            <a:pPr>
              <a:lnSpc>
                <a:spcPct val="130000"/>
              </a:lnSpc>
            </a:pPr>
            <a:r>
              <a:rPr lang="ja-JP" altLang="en-US" sz="1300" b="0" dirty="0">
                <a:solidFill>
                  <a:srgbClr val="0E2841"/>
                </a:solidFill>
                <a:latin typeface="+mn-lt"/>
                <a:ea typeface="+mn-ea"/>
              </a:rPr>
              <a:t>（ほか４項目も同様に対応済み）</a:t>
            </a:r>
            <a:endParaRPr lang="ja-JP" sz="1300" b="0" dirty="0">
              <a:solidFill>
                <a:srgbClr val="0E2841"/>
              </a:solidFill>
              <a:latin typeface="+mn-lt"/>
              <a:ea typeface="+mn-ea"/>
            </a:endParaRPr>
          </a:p>
        </p:txBody>
      </p:sp>
      <p:sp>
        <p:nvSpPr>
          <p:cNvPr id="14" name="FooterLeft"/>
          <p:cNvSpPr txBox="1"/>
          <p:nvPr/>
        </p:nvSpPr>
        <p:spPr>
          <a:xfrm>
            <a:off x="576000" y="6228000"/>
            <a:ext cx="5400000" cy="216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ja-JP" sz="1000" b="0" dirty="0">
                <a:solidFill>
                  <a:srgbClr val="5C6B78"/>
                </a:solidFill>
                <a:latin typeface="+mn-lt"/>
                <a:ea typeface="+mn-ea"/>
              </a:rPr>
              <a:t>nexus v1.0.5 アップデート内容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25A24FBE-3EA0-2B85-DFDD-C6AD144D1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8800" y="1512000"/>
            <a:ext cx="5040000" cy="3360000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</p:pic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C2864CB6-A3AF-FEBE-F4D7-5005B3024246}"/>
              </a:ext>
            </a:extLst>
          </p:cNvPr>
          <p:cNvSpPr/>
          <p:nvPr/>
        </p:nvSpPr>
        <p:spPr>
          <a:xfrm>
            <a:off x="7169168" y="3549485"/>
            <a:ext cx="733861" cy="167508"/>
          </a:xfrm>
          <a:prstGeom prst="rect">
            <a:avLst/>
          </a:prstGeom>
          <a:noFill/>
          <a:ln w="31750">
            <a:solidFill>
              <a:srgbClr val="E539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C6395A87-2E8F-1E8B-7A95-6876256980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0" y="1512000"/>
            <a:ext cx="5040000" cy="3360000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</p:pic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667F3533-D7EA-29E7-09BC-5D7C518657FE}"/>
              </a:ext>
            </a:extLst>
          </p:cNvPr>
          <p:cNvSpPr/>
          <p:nvPr/>
        </p:nvSpPr>
        <p:spPr>
          <a:xfrm>
            <a:off x="1475939" y="3550860"/>
            <a:ext cx="733861" cy="167508"/>
          </a:xfrm>
          <a:prstGeom prst="rect">
            <a:avLst/>
          </a:prstGeom>
          <a:noFill/>
          <a:ln w="31750">
            <a:solidFill>
              <a:srgbClr val="E539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スライド番号プレースホルダー 15">
            <a:extLst>
              <a:ext uri="{FF2B5EF4-FFF2-40B4-BE49-F238E27FC236}">
                <a16:creationId xmlns:a16="http://schemas.microsoft.com/office/drawing/2014/main" id="{D93A6630-1DA4-C278-829B-525277C99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4000" y="6228000"/>
            <a:ext cx="2743200" cy="216000"/>
          </a:xfrm>
        </p:spPr>
        <p:txBody>
          <a:bodyPr/>
          <a:lstStyle/>
          <a:p>
            <a:fld id="{89BDE851-60B2-4E1E-8628-41455D9F7129}" type="slidenum">
              <a:rPr kumimoji="1" lang="ja-JP" altLang="en-US" sz="1000" smtClean="0"/>
              <a:t>4</a:t>
            </a:fld>
            <a:endParaRPr kumimoji="1" lang="ja-JP" altLang="en-US" sz="10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576000" y="360000"/>
            <a:ext cx="7200000" cy="468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ja-JP" sz="2200" b="1" dirty="0">
                <a:solidFill>
                  <a:srgbClr val="0E2841"/>
                </a:solidFill>
                <a:latin typeface="+mn-lt"/>
                <a:ea typeface="+mn-ea"/>
              </a:rPr>
              <a:t>ユーザー一覧 — 有効アイコンの色</a:t>
            </a:r>
          </a:p>
        </p:txBody>
      </p:sp>
      <p:sp>
        <p:nvSpPr>
          <p:cNvPr id="3" name="TagBg"/>
          <p:cNvSpPr/>
          <p:nvPr/>
        </p:nvSpPr>
        <p:spPr>
          <a:xfrm>
            <a:off x="10248000" y="360000"/>
            <a:ext cx="1368000" cy="360000"/>
          </a:xfrm>
          <a:prstGeom prst="roundRect">
            <a:avLst>
              <a:gd name="adj" fmla="val 20000"/>
            </a:avLst>
          </a:prstGeom>
          <a:solidFill>
            <a:srgbClr val="E5F0E3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4" name="TagText"/>
          <p:cNvSpPr txBox="1"/>
          <p:nvPr/>
        </p:nvSpPr>
        <p:spPr>
          <a:xfrm>
            <a:off x="10248000" y="360000"/>
            <a:ext cx="1368000" cy="36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ja-JP" sz="1200" b="1" dirty="0">
                <a:solidFill>
                  <a:srgbClr val="196B24"/>
                </a:solidFill>
                <a:latin typeface="+mn-lt"/>
                <a:ea typeface="+mn-ea"/>
              </a:rPr>
              <a:t>UI変更</a:t>
            </a:r>
          </a:p>
        </p:txBody>
      </p:sp>
      <p:cxnSp>
        <p:nvCxnSpPr>
          <p:cNvPr id="5" name="Divider"/>
          <p:cNvCxnSpPr/>
          <p:nvPr/>
        </p:nvCxnSpPr>
        <p:spPr>
          <a:xfrm>
            <a:off x="576000" y="900000"/>
            <a:ext cx="11040000" cy="0"/>
          </a:xfrm>
          <a:prstGeom prst="line">
            <a:avLst/>
          </a:prstGeom>
          <a:ln w="38100">
            <a:solidFill>
              <a:srgbClr val="196B24"/>
            </a:solidFill>
          </a:ln>
        </p:spPr>
      </p:cxnSp>
      <p:sp>
        <p:nvSpPr>
          <p:cNvPr id="6" name="PanelBox"/>
          <p:cNvSpPr/>
          <p:nvPr/>
        </p:nvSpPr>
        <p:spPr>
          <a:xfrm>
            <a:off x="576000" y="1188000"/>
            <a:ext cx="5340000" cy="486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25400">
            <a:solidFill>
              <a:srgbClr val="D8D8D4"/>
            </a:solidFill>
          </a:ln>
        </p:spPr>
        <p:txBody>
          <a:bodyPr/>
          <a:lstStyle/>
          <a:p>
            <a:endParaRPr lang="ja-JP"/>
          </a:p>
        </p:txBody>
      </p:sp>
      <p:sp>
        <p:nvSpPr>
          <p:cNvPr id="7" name="LabelText"/>
          <p:cNvSpPr txBox="1"/>
          <p:nvPr/>
        </p:nvSpPr>
        <p:spPr>
          <a:xfrm>
            <a:off x="720000" y="1188000"/>
            <a:ext cx="5052000" cy="324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ja-JP" sz="1300" b="1" dirty="0">
                <a:solidFill>
                  <a:srgbClr val="5C6B78"/>
                </a:solidFill>
                <a:latin typeface="+mn-lt"/>
                <a:ea typeface="+mn-ea"/>
              </a:rPr>
              <a:t>変更前</a:t>
            </a:r>
          </a:p>
        </p:txBody>
      </p:sp>
      <p:sp>
        <p:nvSpPr>
          <p:cNvPr id="8" name="ImgPlaceholder"/>
          <p:cNvSpPr/>
          <p:nvPr/>
        </p:nvSpPr>
        <p:spPr>
          <a:xfrm>
            <a:off x="720000" y="1512000"/>
            <a:ext cx="5052000" cy="34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9" name="Caption"/>
          <p:cNvSpPr txBox="1"/>
          <p:nvPr/>
        </p:nvSpPr>
        <p:spPr>
          <a:xfrm>
            <a:off x="720000" y="5040000"/>
            <a:ext cx="5052000" cy="9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30000"/>
              </a:lnSpc>
            </a:pPr>
            <a:r>
              <a:rPr lang="ja-JP" sz="1300" b="1" dirty="0">
                <a:solidFill>
                  <a:srgbClr val="0E2841"/>
                </a:solidFill>
                <a:latin typeface="+mn-lt"/>
                <a:ea typeface="+mn-ea"/>
              </a:rPr>
              <a:t>これまで：</a:t>
            </a:r>
            <a:r>
              <a:rPr lang="ja-JP" sz="1300" b="0" dirty="0">
                <a:solidFill>
                  <a:srgbClr val="0E2841"/>
                </a:solidFill>
                <a:latin typeface="+mn-lt"/>
                <a:ea typeface="+mn-ea"/>
              </a:rPr>
              <a:t>ユーザー一覧で、ログイン中の自分自身の行は実際は「有効」なのに灰色で無効のように見えてしまっていた</a:t>
            </a:r>
          </a:p>
        </p:txBody>
      </p:sp>
      <p:sp>
        <p:nvSpPr>
          <p:cNvPr id="10" name="PanelBox"/>
          <p:cNvSpPr/>
          <p:nvPr/>
        </p:nvSpPr>
        <p:spPr>
          <a:xfrm>
            <a:off x="6276000" y="1188000"/>
            <a:ext cx="5340000" cy="486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25400">
            <a:solidFill>
              <a:srgbClr val="196B24"/>
            </a:solidFill>
          </a:ln>
        </p:spPr>
        <p:txBody>
          <a:bodyPr/>
          <a:lstStyle/>
          <a:p>
            <a:endParaRPr lang="ja-JP"/>
          </a:p>
        </p:txBody>
      </p:sp>
      <p:sp>
        <p:nvSpPr>
          <p:cNvPr id="11" name="LabelText"/>
          <p:cNvSpPr txBox="1"/>
          <p:nvPr/>
        </p:nvSpPr>
        <p:spPr>
          <a:xfrm>
            <a:off x="6420000" y="1188000"/>
            <a:ext cx="5052000" cy="324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ja-JP" sz="1300" b="1" dirty="0">
                <a:solidFill>
                  <a:srgbClr val="196B24"/>
                </a:solidFill>
                <a:latin typeface="+mn-lt"/>
                <a:ea typeface="+mn-ea"/>
              </a:rPr>
              <a:t>変更後</a:t>
            </a:r>
          </a:p>
        </p:txBody>
      </p:sp>
      <p:sp>
        <p:nvSpPr>
          <p:cNvPr id="12" name="ImgPlaceholder"/>
          <p:cNvSpPr/>
          <p:nvPr/>
        </p:nvSpPr>
        <p:spPr>
          <a:xfrm>
            <a:off x="6420000" y="1512000"/>
            <a:ext cx="5052000" cy="34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13" name="Caption"/>
          <p:cNvSpPr txBox="1"/>
          <p:nvPr/>
        </p:nvSpPr>
        <p:spPr>
          <a:xfrm>
            <a:off x="6420000" y="5040000"/>
            <a:ext cx="5052000" cy="9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30000"/>
              </a:lnSpc>
            </a:pPr>
            <a:r>
              <a:rPr lang="ja-JP" sz="1300" b="1" dirty="0">
                <a:solidFill>
                  <a:srgbClr val="0E2841"/>
                </a:solidFill>
                <a:latin typeface="+mn-lt"/>
                <a:ea typeface="+mn-ea"/>
              </a:rPr>
              <a:t>今回：操作できない状態でも有効なら緑色で表示</a:t>
            </a:r>
            <a:r>
              <a:rPr lang="ja-JP" sz="1300" b="0" dirty="0">
                <a:solidFill>
                  <a:srgbClr val="0E2841"/>
                </a:solidFill>
                <a:latin typeface="+mn-lt"/>
                <a:ea typeface="+mn-ea"/>
              </a:rPr>
              <a:t>するようにし、見た目と実際の状態が一致するよう修正</a:t>
            </a:r>
            <a:r>
              <a:rPr lang="ja-JP" altLang="en-US" sz="1300" b="0" dirty="0">
                <a:solidFill>
                  <a:srgbClr val="0E2841"/>
                </a:solidFill>
                <a:latin typeface="+mn-lt"/>
                <a:ea typeface="+mn-ea"/>
              </a:rPr>
              <a:t>（なお、自分自身の行は引き続き操作できず、フォーカスで</a:t>
            </a:r>
            <a:r>
              <a:rPr lang="ja-JP" altLang="en-US" sz="1300" dirty="0">
                <a:solidFill>
                  <a:srgbClr val="0E2841"/>
                </a:solidFill>
              </a:rPr>
              <a:t>禁止マークが出る仕様</a:t>
            </a:r>
            <a:r>
              <a:rPr lang="ja-JP" altLang="en-US" sz="1300" b="0" dirty="0">
                <a:solidFill>
                  <a:srgbClr val="0E2841"/>
                </a:solidFill>
                <a:latin typeface="+mn-lt"/>
                <a:ea typeface="+mn-ea"/>
              </a:rPr>
              <a:t>のままです）</a:t>
            </a:r>
            <a:endParaRPr lang="ja-JP" sz="1300" b="0" dirty="0">
              <a:solidFill>
                <a:srgbClr val="0E2841"/>
              </a:solidFill>
              <a:latin typeface="+mn-lt"/>
              <a:ea typeface="+mn-ea"/>
            </a:endParaRPr>
          </a:p>
        </p:txBody>
      </p:sp>
      <p:sp>
        <p:nvSpPr>
          <p:cNvPr id="14" name="FooterLeft"/>
          <p:cNvSpPr txBox="1"/>
          <p:nvPr/>
        </p:nvSpPr>
        <p:spPr>
          <a:xfrm>
            <a:off x="576000" y="6228000"/>
            <a:ext cx="5400000" cy="216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ja-JP" sz="1000" b="0" dirty="0">
                <a:solidFill>
                  <a:srgbClr val="5C6B78"/>
                </a:solidFill>
                <a:latin typeface="+mn-lt"/>
                <a:ea typeface="+mn-ea"/>
              </a:rPr>
              <a:t>nexus v1.0.5 アップデート内容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9AEE75A7-CCA1-6F27-7F9C-0488449AE7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8800" y="1512000"/>
            <a:ext cx="5040000" cy="3360000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</p:pic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3A88EAAB-E04E-2A69-476D-4D0B9AAD8E83}"/>
              </a:ext>
            </a:extLst>
          </p:cNvPr>
          <p:cNvSpPr/>
          <p:nvPr/>
        </p:nvSpPr>
        <p:spPr>
          <a:xfrm>
            <a:off x="10964428" y="2502322"/>
            <a:ext cx="193430" cy="181007"/>
          </a:xfrm>
          <a:prstGeom prst="rect">
            <a:avLst/>
          </a:prstGeom>
          <a:noFill/>
          <a:ln w="31750">
            <a:solidFill>
              <a:srgbClr val="E539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4D679387-2BFD-1B12-4E9E-DCA474A5C2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0" y="1512000"/>
            <a:ext cx="5040000" cy="3360000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</p:pic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419F8E0F-F14A-7D64-8678-613B87946678}"/>
              </a:ext>
            </a:extLst>
          </p:cNvPr>
          <p:cNvSpPr/>
          <p:nvPr/>
        </p:nvSpPr>
        <p:spPr>
          <a:xfrm>
            <a:off x="5265757" y="2502322"/>
            <a:ext cx="193430" cy="181007"/>
          </a:xfrm>
          <a:prstGeom prst="rect">
            <a:avLst/>
          </a:prstGeom>
          <a:noFill/>
          <a:ln w="31750">
            <a:solidFill>
              <a:srgbClr val="E539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スライド番号プレースホルダー 15">
            <a:extLst>
              <a:ext uri="{FF2B5EF4-FFF2-40B4-BE49-F238E27FC236}">
                <a16:creationId xmlns:a16="http://schemas.microsoft.com/office/drawing/2014/main" id="{1500FB11-34C4-11E1-0110-0634A745E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4000" y="6228000"/>
            <a:ext cx="2743200" cy="216000"/>
          </a:xfrm>
        </p:spPr>
        <p:txBody>
          <a:bodyPr/>
          <a:lstStyle/>
          <a:p>
            <a:fld id="{89BDE851-60B2-4E1E-8628-41455D9F7129}" type="slidenum">
              <a:rPr kumimoji="1" lang="ja-JP" altLang="en-US" sz="1000" smtClean="0"/>
              <a:t>5</a:t>
            </a:fld>
            <a:endParaRPr kumimoji="1" lang="ja-JP" altLang="en-US" sz="10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576000" y="360000"/>
            <a:ext cx="7200000" cy="468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ja-JP" sz="2200" b="1" dirty="0">
                <a:solidFill>
                  <a:srgbClr val="0E2841"/>
                </a:solidFill>
                <a:latin typeface="+mn-lt"/>
                <a:ea typeface="+mn-ea"/>
              </a:rPr>
              <a:t>カレンダー設定 — 休日・特日の色分け表示</a:t>
            </a:r>
          </a:p>
        </p:txBody>
      </p:sp>
      <p:sp>
        <p:nvSpPr>
          <p:cNvPr id="3" name="TagBg"/>
          <p:cNvSpPr/>
          <p:nvPr/>
        </p:nvSpPr>
        <p:spPr>
          <a:xfrm>
            <a:off x="10248000" y="360000"/>
            <a:ext cx="1368000" cy="360000"/>
          </a:xfrm>
          <a:prstGeom prst="roundRect">
            <a:avLst>
              <a:gd name="adj" fmla="val 20000"/>
            </a:avLst>
          </a:prstGeom>
          <a:solidFill>
            <a:srgbClr val="E5F0E3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4" name="TagText"/>
          <p:cNvSpPr txBox="1"/>
          <p:nvPr/>
        </p:nvSpPr>
        <p:spPr>
          <a:xfrm>
            <a:off x="10248000" y="360000"/>
            <a:ext cx="1368000" cy="36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ja-JP" sz="1200" b="1" dirty="0">
                <a:solidFill>
                  <a:srgbClr val="196B24"/>
                </a:solidFill>
                <a:latin typeface="+mn-lt"/>
                <a:ea typeface="+mn-ea"/>
              </a:rPr>
              <a:t>UI変更</a:t>
            </a:r>
          </a:p>
        </p:txBody>
      </p:sp>
      <p:cxnSp>
        <p:nvCxnSpPr>
          <p:cNvPr id="5" name="Divider"/>
          <p:cNvCxnSpPr/>
          <p:nvPr/>
        </p:nvCxnSpPr>
        <p:spPr>
          <a:xfrm>
            <a:off x="576000" y="900000"/>
            <a:ext cx="11040000" cy="0"/>
          </a:xfrm>
          <a:prstGeom prst="line">
            <a:avLst/>
          </a:prstGeom>
          <a:ln w="38100">
            <a:solidFill>
              <a:srgbClr val="196B24"/>
            </a:solidFill>
          </a:ln>
        </p:spPr>
      </p:cxnSp>
      <p:sp>
        <p:nvSpPr>
          <p:cNvPr id="6" name="PanelBox"/>
          <p:cNvSpPr/>
          <p:nvPr/>
        </p:nvSpPr>
        <p:spPr>
          <a:xfrm>
            <a:off x="576000" y="1188000"/>
            <a:ext cx="5340000" cy="486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25400">
            <a:solidFill>
              <a:srgbClr val="D8D8D4"/>
            </a:solidFill>
          </a:ln>
        </p:spPr>
        <p:txBody>
          <a:bodyPr/>
          <a:lstStyle/>
          <a:p>
            <a:endParaRPr lang="ja-JP"/>
          </a:p>
        </p:txBody>
      </p:sp>
      <p:sp>
        <p:nvSpPr>
          <p:cNvPr id="7" name="LabelText"/>
          <p:cNvSpPr txBox="1"/>
          <p:nvPr/>
        </p:nvSpPr>
        <p:spPr>
          <a:xfrm>
            <a:off x="720000" y="1188000"/>
            <a:ext cx="5052000" cy="324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ja-JP" sz="1300" b="1" dirty="0">
                <a:solidFill>
                  <a:srgbClr val="5C6B78"/>
                </a:solidFill>
                <a:latin typeface="+mn-lt"/>
                <a:ea typeface="+mn-ea"/>
              </a:rPr>
              <a:t>変更前</a:t>
            </a:r>
          </a:p>
        </p:txBody>
      </p:sp>
      <p:sp>
        <p:nvSpPr>
          <p:cNvPr id="8" name="ImgPlaceholder"/>
          <p:cNvSpPr/>
          <p:nvPr/>
        </p:nvSpPr>
        <p:spPr>
          <a:xfrm>
            <a:off x="720000" y="1512000"/>
            <a:ext cx="5052000" cy="34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9" name="Caption"/>
          <p:cNvSpPr txBox="1"/>
          <p:nvPr/>
        </p:nvSpPr>
        <p:spPr>
          <a:xfrm>
            <a:off x="720000" y="5040000"/>
            <a:ext cx="5052000" cy="9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30000"/>
              </a:lnSpc>
            </a:pPr>
            <a:r>
              <a:rPr lang="ja-JP" sz="1300" b="1" dirty="0">
                <a:solidFill>
                  <a:srgbClr val="0E2841"/>
                </a:solidFill>
                <a:latin typeface="+mn-lt"/>
                <a:ea typeface="+mn-ea"/>
              </a:rPr>
              <a:t>これまで：</a:t>
            </a:r>
            <a:r>
              <a:rPr lang="ja-JP" sz="1300" b="0" dirty="0">
                <a:solidFill>
                  <a:srgbClr val="0E2841"/>
                </a:solidFill>
                <a:latin typeface="+mn-lt"/>
                <a:ea typeface="+mn-ea"/>
              </a:rPr>
              <a:t>休日・特日は文字ラベルのみで、種別が分かりにくかった</a:t>
            </a:r>
          </a:p>
        </p:txBody>
      </p:sp>
      <p:sp>
        <p:nvSpPr>
          <p:cNvPr id="10" name="PanelBox"/>
          <p:cNvSpPr/>
          <p:nvPr/>
        </p:nvSpPr>
        <p:spPr>
          <a:xfrm>
            <a:off x="6276000" y="1188000"/>
            <a:ext cx="5340000" cy="486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25400">
            <a:solidFill>
              <a:srgbClr val="196B24"/>
            </a:solidFill>
          </a:ln>
        </p:spPr>
        <p:txBody>
          <a:bodyPr/>
          <a:lstStyle/>
          <a:p>
            <a:endParaRPr lang="ja-JP"/>
          </a:p>
        </p:txBody>
      </p:sp>
      <p:sp>
        <p:nvSpPr>
          <p:cNvPr id="11" name="LabelText"/>
          <p:cNvSpPr txBox="1"/>
          <p:nvPr/>
        </p:nvSpPr>
        <p:spPr>
          <a:xfrm>
            <a:off x="6420000" y="1188000"/>
            <a:ext cx="5052000" cy="324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ja-JP" sz="1300" b="1" dirty="0">
                <a:solidFill>
                  <a:srgbClr val="196B24"/>
                </a:solidFill>
                <a:latin typeface="+mn-lt"/>
                <a:ea typeface="+mn-ea"/>
              </a:rPr>
              <a:t>変更後</a:t>
            </a:r>
          </a:p>
        </p:txBody>
      </p:sp>
      <p:sp>
        <p:nvSpPr>
          <p:cNvPr id="12" name="ImgPlaceholder"/>
          <p:cNvSpPr/>
          <p:nvPr/>
        </p:nvSpPr>
        <p:spPr>
          <a:xfrm>
            <a:off x="6420000" y="1512000"/>
            <a:ext cx="5052000" cy="34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13" name="Caption"/>
          <p:cNvSpPr txBox="1"/>
          <p:nvPr/>
        </p:nvSpPr>
        <p:spPr>
          <a:xfrm>
            <a:off x="6420000" y="5040000"/>
            <a:ext cx="5052000" cy="9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30000"/>
              </a:lnSpc>
            </a:pPr>
            <a:r>
              <a:rPr lang="ja-JP" sz="1300" b="1" dirty="0">
                <a:solidFill>
                  <a:srgbClr val="0E2841"/>
                </a:solidFill>
                <a:latin typeface="+mn-lt"/>
                <a:ea typeface="+mn-ea"/>
              </a:rPr>
              <a:t>今回：</a:t>
            </a:r>
            <a:r>
              <a:rPr lang="ja-JP" altLang="en-US" sz="1300" b="1" dirty="0">
                <a:solidFill>
                  <a:srgbClr val="0E2841"/>
                </a:solidFill>
                <a:latin typeface="+mn-lt"/>
                <a:ea typeface="+mn-ea"/>
              </a:rPr>
              <a:t>休日・特日ごとに色分け表示</a:t>
            </a:r>
            <a:r>
              <a:rPr lang="ja-JP" sz="1300" b="0" dirty="0">
                <a:solidFill>
                  <a:srgbClr val="0E2841"/>
                </a:solidFill>
                <a:latin typeface="+mn-lt"/>
                <a:ea typeface="+mn-ea"/>
              </a:rPr>
              <a:t>され、ひと目で種別が分かるように</a:t>
            </a:r>
          </a:p>
        </p:txBody>
      </p:sp>
      <p:sp>
        <p:nvSpPr>
          <p:cNvPr id="14" name="FooterLeft"/>
          <p:cNvSpPr txBox="1"/>
          <p:nvPr/>
        </p:nvSpPr>
        <p:spPr>
          <a:xfrm>
            <a:off x="576000" y="6228000"/>
            <a:ext cx="5400000" cy="216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ja-JP" sz="1000" b="0" dirty="0">
                <a:solidFill>
                  <a:srgbClr val="5C6B78"/>
                </a:solidFill>
                <a:latin typeface="+mn-lt"/>
                <a:ea typeface="+mn-ea"/>
              </a:rPr>
              <a:t>nexus v1.0.5 アップデート内容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D9A8224E-60D6-A5EE-6B88-B6D1B3058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8800" y="1512000"/>
            <a:ext cx="5040000" cy="3360000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21AC7313-8093-4EE0-8312-6B69DCC9DB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0" y="1512000"/>
            <a:ext cx="5040000" cy="3360000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</p:pic>
      <p:sp>
        <p:nvSpPr>
          <p:cNvPr id="16" name="スライド番号プレースホルダー 15">
            <a:extLst>
              <a:ext uri="{FF2B5EF4-FFF2-40B4-BE49-F238E27FC236}">
                <a16:creationId xmlns:a16="http://schemas.microsoft.com/office/drawing/2014/main" id="{CFF60997-569C-DA66-3C70-A3411EEEB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4000" y="6228000"/>
            <a:ext cx="2743200" cy="216000"/>
          </a:xfrm>
        </p:spPr>
        <p:txBody>
          <a:bodyPr/>
          <a:lstStyle/>
          <a:p>
            <a:fld id="{89BDE851-60B2-4E1E-8628-41455D9F7129}" type="slidenum">
              <a:rPr kumimoji="1" lang="ja-JP" altLang="en-US" sz="1000" smtClean="0"/>
              <a:t>6</a:t>
            </a:fld>
            <a:endParaRPr kumimoji="1" lang="ja-JP" altLang="en-US" sz="10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576000" y="360000"/>
            <a:ext cx="7200000" cy="468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ja-JP" altLang="en-US" sz="2200" b="1" dirty="0">
                <a:solidFill>
                  <a:srgbClr val="0E2841"/>
                </a:solidFill>
                <a:latin typeface="+mn-lt"/>
                <a:ea typeface="+mn-ea"/>
              </a:rPr>
              <a:t>システム設定（その他の設定） </a:t>
            </a:r>
            <a:r>
              <a:rPr lang="en-US" altLang="ja-JP" sz="2200" b="1" dirty="0">
                <a:solidFill>
                  <a:srgbClr val="0E2841"/>
                </a:solidFill>
                <a:latin typeface="+mn-lt"/>
                <a:ea typeface="+mn-ea"/>
              </a:rPr>
              <a:t>— </a:t>
            </a:r>
            <a:r>
              <a:rPr lang="ja-JP" altLang="en-US" sz="2200" b="1" dirty="0">
                <a:solidFill>
                  <a:srgbClr val="0E2841"/>
                </a:solidFill>
              </a:rPr>
              <a:t>戻る</a:t>
            </a:r>
            <a:r>
              <a:rPr lang="ja-JP" altLang="en-US" sz="2200" b="1" dirty="0">
                <a:solidFill>
                  <a:srgbClr val="0E2841"/>
                </a:solidFill>
                <a:latin typeface="+mn-lt"/>
                <a:ea typeface="+mn-ea"/>
              </a:rPr>
              <a:t>ボタンの削除</a:t>
            </a:r>
            <a:endParaRPr lang="ja-JP" sz="2200" b="1" dirty="0">
              <a:solidFill>
                <a:srgbClr val="0E2841"/>
              </a:solidFill>
              <a:latin typeface="+mn-lt"/>
              <a:ea typeface="+mn-ea"/>
            </a:endParaRPr>
          </a:p>
        </p:txBody>
      </p:sp>
      <p:sp>
        <p:nvSpPr>
          <p:cNvPr id="3" name="TagBg"/>
          <p:cNvSpPr/>
          <p:nvPr/>
        </p:nvSpPr>
        <p:spPr>
          <a:xfrm>
            <a:off x="10248000" y="360000"/>
            <a:ext cx="1368000" cy="360000"/>
          </a:xfrm>
          <a:prstGeom prst="roundRect">
            <a:avLst>
              <a:gd name="adj" fmla="val 20000"/>
            </a:avLst>
          </a:prstGeom>
          <a:solidFill>
            <a:srgbClr val="E5F0E3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4" name="TagText"/>
          <p:cNvSpPr txBox="1"/>
          <p:nvPr/>
        </p:nvSpPr>
        <p:spPr>
          <a:xfrm>
            <a:off x="10248000" y="360000"/>
            <a:ext cx="1368000" cy="36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ja-JP" sz="1200" b="1" dirty="0">
                <a:solidFill>
                  <a:srgbClr val="196B24"/>
                </a:solidFill>
                <a:latin typeface="+mn-lt"/>
                <a:ea typeface="+mn-ea"/>
              </a:rPr>
              <a:t>UI変更</a:t>
            </a:r>
          </a:p>
        </p:txBody>
      </p:sp>
      <p:cxnSp>
        <p:nvCxnSpPr>
          <p:cNvPr id="5" name="Divider"/>
          <p:cNvCxnSpPr/>
          <p:nvPr/>
        </p:nvCxnSpPr>
        <p:spPr>
          <a:xfrm>
            <a:off x="576000" y="900000"/>
            <a:ext cx="11040000" cy="0"/>
          </a:xfrm>
          <a:prstGeom prst="line">
            <a:avLst/>
          </a:prstGeom>
          <a:ln w="38100">
            <a:solidFill>
              <a:srgbClr val="196B24"/>
            </a:solidFill>
          </a:ln>
        </p:spPr>
      </p:cxnSp>
      <p:sp>
        <p:nvSpPr>
          <p:cNvPr id="6" name="PanelBox"/>
          <p:cNvSpPr/>
          <p:nvPr/>
        </p:nvSpPr>
        <p:spPr>
          <a:xfrm>
            <a:off x="576000" y="1188000"/>
            <a:ext cx="5340000" cy="486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25400">
            <a:solidFill>
              <a:srgbClr val="D8D8D4"/>
            </a:solidFill>
          </a:ln>
        </p:spPr>
        <p:txBody>
          <a:bodyPr/>
          <a:lstStyle/>
          <a:p>
            <a:endParaRPr lang="ja-JP"/>
          </a:p>
        </p:txBody>
      </p:sp>
      <p:sp>
        <p:nvSpPr>
          <p:cNvPr id="7" name="LabelText"/>
          <p:cNvSpPr txBox="1"/>
          <p:nvPr/>
        </p:nvSpPr>
        <p:spPr>
          <a:xfrm>
            <a:off x="720000" y="1188000"/>
            <a:ext cx="5052000" cy="324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ja-JP" sz="1300" b="1" dirty="0">
                <a:solidFill>
                  <a:srgbClr val="5C6B78"/>
                </a:solidFill>
                <a:latin typeface="+mn-lt"/>
                <a:ea typeface="+mn-ea"/>
              </a:rPr>
              <a:t>変更前</a:t>
            </a:r>
          </a:p>
        </p:txBody>
      </p:sp>
      <p:sp>
        <p:nvSpPr>
          <p:cNvPr id="8" name="ImgPlaceholder"/>
          <p:cNvSpPr/>
          <p:nvPr/>
        </p:nvSpPr>
        <p:spPr>
          <a:xfrm>
            <a:off x="720000" y="1512000"/>
            <a:ext cx="5052000" cy="34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9" name="Caption"/>
          <p:cNvSpPr txBox="1"/>
          <p:nvPr/>
        </p:nvSpPr>
        <p:spPr>
          <a:xfrm>
            <a:off x="720000" y="5040000"/>
            <a:ext cx="5052000" cy="9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30000"/>
              </a:lnSpc>
            </a:pPr>
            <a:r>
              <a:rPr lang="ja-JP" sz="1300" b="1" dirty="0">
                <a:solidFill>
                  <a:srgbClr val="0E2841"/>
                </a:solidFill>
                <a:latin typeface="+mn-lt"/>
                <a:ea typeface="+mn-ea"/>
              </a:rPr>
              <a:t>これまで：</a:t>
            </a:r>
            <a:r>
              <a:rPr lang="ja-JP" altLang="en-US" sz="1300" b="0" dirty="0">
                <a:solidFill>
                  <a:srgbClr val="0E2841"/>
                </a:solidFill>
                <a:latin typeface="+mn-lt"/>
                <a:ea typeface="+mn-ea"/>
              </a:rPr>
              <a:t>「戻る」ボタンがあったが、実際にはどの画面にも遷移せず、データを再読み込みするだけの、実質意味のないボタンだった</a:t>
            </a:r>
            <a:endParaRPr lang="ja-JP" sz="1300" b="0" dirty="0">
              <a:solidFill>
                <a:srgbClr val="0E2841"/>
              </a:solidFill>
              <a:latin typeface="+mn-lt"/>
              <a:ea typeface="+mn-ea"/>
            </a:endParaRPr>
          </a:p>
        </p:txBody>
      </p:sp>
      <p:sp>
        <p:nvSpPr>
          <p:cNvPr id="10" name="PanelBox"/>
          <p:cNvSpPr/>
          <p:nvPr/>
        </p:nvSpPr>
        <p:spPr>
          <a:xfrm>
            <a:off x="6276000" y="1188000"/>
            <a:ext cx="5340000" cy="486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25400">
            <a:solidFill>
              <a:srgbClr val="196B24"/>
            </a:solidFill>
          </a:ln>
        </p:spPr>
        <p:txBody>
          <a:bodyPr/>
          <a:lstStyle/>
          <a:p>
            <a:endParaRPr lang="ja-JP"/>
          </a:p>
        </p:txBody>
      </p:sp>
      <p:sp>
        <p:nvSpPr>
          <p:cNvPr id="11" name="LabelText"/>
          <p:cNvSpPr txBox="1"/>
          <p:nvPr/>
        </p:nvSpPr>
        <p:spPr>
          <a:xfrm>
            <a:off x="6420000" y="1188000"/>
            <a:ext cx="5052000" cy="324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ja-JP" sz="1300" b="1" dirty="0">
                <a:solidFill>
                  <a:srgbClr val="196B24"/>
                </a:solidFill>
                <a:latin typeface="+mn-lt"/>
                <a:ea typeface="+mn-ea"/>
              </a:rPr>
              <a:t>変更後</a:t>
            </a:r>
          </a:p>
        </p:txBody>
      </p:sp>
      <p:sp>
        <p:nvSpPr>
          <p:cNvPr id="12" name="ImgPlaceholder"/>
          <p:cNvSpPr/>
          <p:nvPr/>
        </p:nvSpPr>
        <p:spPr>
          <a:xfrm>
            <a:off x="6420000" y="1512000"/>
            <a:ext cx="5052000" cy="34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13" name="Caption"/>
          <p:cNvSpPr txBox="1"/>
          <p:nvPr/>
        </p:nvSpPr>
        <p:spPr>
          <a:xfrm>
            <a:off x="6420000" y="5040000"/>
            <a:ext cx="5052000" cy="9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30000"/>
              </a:lnSpc>
            </a:pPr>
            <a:r>
              <a:rPr lang="ja-JP" sz="1300" b="1" dirty="0">
                <a:solidFill>
                  <a:srgbClr val="0E2841"/>
                </a:solidFill>
                <a:latin typeface="+mn-lt"/>
                <a:ea typeface="+mn-ea"/>
              </a:rPr>
              <a:t>今回：</a:t>
            </a:r>
            <a:r>
              <a:rPr lang="ja-JP" altLang="en-US" sz="1300" b="1" dirty="0">
                <a:solidFill>
                  <a:srgbClr val="0E2841"/>
                </a:solidFill>
                <a:latin typeface="+mn-lt"/>
                <a:ea typeface="+mn-ea"/>
              </a:rPr>
              <a:t>不要な戻るボタンを削除</a:t>
            </a:r>
            <a:r>
              <a:rPr lang="ja-JP" altLang="en-US" sz="1300" dirty="0">
                <a:solidFill>
                  <a:srgbClr val="0E2841"/>
                </a:solidFill>
                <a:latin typeface="+mn-lt"/>
                <a:ea typeface="+mn-ea"/>
              </a:rPr>
              <a:t>し、保存ボタンのみのシンプルな画面になった</a:t>
            </a:r>
            <a:endParaRPr lang="ja-JP" sz="1300" dirty="0">
              <a:solidFill>
                <a:srgbClr val="0E2841"/>
              </a:solidFill>
              <a:latin typeface="+mn-lt"/>
              <a:ea typeface="+mn-ea"/>
            </a:endParaRPr>
          </a:p>
        </p:txBody>
      </p:sp>
      <p:sp>
        <p:nvSpPr>
          <p:cNvPr id="14" name="FooterLeft"/>
          <p:cNvSpPr txBox="1"/>
          <p:nvPr/>
        </p:nvSpPr>
        <p:spPr>
          <a:xfrm>
            <a:off x="576000" y="6228000"/>
            <a:ext cx="5400000" cy="216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ja-JP" sz="1000" b="0" dirty="0">
                <a:solidFill>
                  <a:srgbClr val="5C6B78"/>
                </a:solidFill>
                <a:latin typeface="+mn-lt"/>
                <a:ea typeface="+mn-ea"/>
              </a:rPr>
              <a:t>nexus v1.0.5 アップデート内容</a:t>
            </a: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C79439F4-2B2E-9DD4-E494-4E329C4E99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8800" y="1512000"/>
            <a:ext cx="5040000" cy="3360000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DB38AC57-AE03-02E6-3A1E-50197B9729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0" y="1512000"/>
            <a:ext cx="5040000" cy="3360000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</p:pic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460B2DD2-D5D7-F380-BD61-A11DBEE240A8}"/>
              </a:ext>
            </a:extLst>
          </p:cNvPr>
          <p:cNvSpPr/>
          <p:nvPr/>
        </p:nvSpPr>
        <p:spPr>
          <a:xfrm>
            <a:off x="5115423" y="4671201"/>
            <a:ext cx="299641" cy="213770"/>
          </a:xfrm>
          <a:prstGeom prst="rect">
            <a:avLst/>
          </a:prstGeom>
          <a:noFill/>
          <a:ln w="31750">
            <a:solidFill>
              <a:srgbClr val="E539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スライド番号プレースホルダー 24">
            <a:extLst>
              <a:ext uri="{FF2B5EF4-FFF2-40B4-BE49-F238E27FC236}">
                <a16:creationId xmlns:a16="http://schemas.microsoft.com/office/drawing/2014/main" id="{2C15136D-96DF-7AC7-2524-795183E8F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4000" y="6228000"/>
            <a:ext cx="2743200" cy="216000"/>
          </a:xfrm>
        </p:spPr>
        <p:txBody>
          <a:bodyPr/>
          <a:lstStyle/>
          <a:p>
            <a:fld id="{89BDE851-60B2-4E1E-8628-41455D9F7129}" type="slidenum">
              <a:rPr kumimoji="1" lang="ja-JP" altLang="en-US" sz="1000" smtClean="0"/>
              <a:t>7</a:t>
            </a:fld>
            <a:endParaRPr kumimoji="1" lang="ja-JP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320748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576000" y="360000"/>
            <a:ext cx="7200000" cy="468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ja-JP" altLang="en-US" sz="2200" b="1" dirty="0">
                <a:solidFill>
                  <a:srgbClr val="0E2841"/>
                </a:solidFill>
                <a:latin typeface="+mn-lt"/>
                <a:ea typeface="+mn-ea"/>
              </a:rPr>
              <a:t>ユーザー詳細画面 </a:t>
            </a:r>
            <a:r>
              <a:rPr lang="en-US" altLang="ja-JP" sz="2200" b="1" dirty="0">
                <a:solidFill>
                  <a:srgbClr val="0E2841"/>
                </a:solidFill>
                <a:latin typeface="+mn-lt"/>
                <a:ea typeface="+mn-ea"/>
              </a:rPr>
              <a:t>— </a:t>
            </a:r>
            <a:r>
              <a:rPr lang="ja-JP" altLang="en-US" sz="2200" b="1" dirty="0">
                <a:solidFill>
                  <a:srgbClr val="0E2841"/>
                </a:solidFill>
                <a:latin typeface="+mn-lt"/>
                <a:ea typeface="+mn-ea"/>
              </a:rPr>
              <a:t>所有カード一覧の表示</a:t>
            </a:r>
            <a:endParaRPr lang="ja-JP" sz="2200" b="1" dirty="0">
              <a:solidFill>
                <a:srgbClr val="0E2841"/>
              </a:solidFill>
              <a:latin typeface="+mn-lt"/>
              <a:ea typeface="+mn-ea"/>
            </a:endParaRPr>
          </a:p>
        </p:txBody>
      </p:sp>
      <p:sp>
        <p:nvSpPr>
          <p:cNvPr id="3" name="TagBg"/>
          <p:cNvSpPr/>
          <p:nvPr/>
        </p:nvSpPr>
        <p:spPr>
          <a:xfrm>
            <a:off x="10248000" y="360000"/>
            <a:ext cx="1368000" cy="360000"/>
          </a:xfrm>
          <a:prstGeom prst="roundRect">
            <a:avLst>
              <a:gd name="adj" fmla="val 20000"/>
            </a:avLst>
          </a:prstGeom>
          <a:solidFill>
            <a:srgbClr val="E5F0E3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4" name="TagText"/>
          <p:cNvSpPr txBox="1"/>
          <p:nvPr/>
        </p:nvSpPr>
        <p:spPr>
          <a:xfrm>
            <a:off x="10248000" y="360000"/>
            <a:ext cx="1368000" cy="36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ja-JP" sz="1200" b="1" dirty="0">
                <a:solidFill>
                  <a:srgbClr val="196B24"/>
                </a:solidFill>
                <a:latin typeface="+mn-lt"/>
                <a:ea typeface="+mn-ea"/>
              </a:rPr>
              <a:t>UI変更</a:t>
            </a:r>
          </a:p>
        </p:txBody>
      </p:sp>
      <p:cxnSp>
        <p:nvCxnSpPr>
          <p:cNvPr id="5" name="Divider"/>
          <p:cNvCxnSpPr/>
          <p:nvPr/>
        </p:nvCxnSpPr>
        <p:spPr>
          <a:xfrm>
            <a:off x="576000" y="900000"/>
            <a:ext cx="11040000" cy="0"/>
          </a:xfrm>
          <a:prstGeom prst="line">
            <a:avLst/>
          </a:prstGeom>
          <a:ln w="38100">
            <a:solidFill>
              <a:srgbClr val="196B24"/>
            </a:solidFill>
          </a:ln>
        </p:spPr>
      </p:cxnSp>
      <p:sp>
        <p:nvSpPr>
          <p:cNvPr id="6" name="PanelBox"/>
          <p:cNvSpPr/>
          <p:nvPr/>
        </p:nvSpPr>
        <p:spPr>
          <a:xfrm>
            <a:off x="576000" y="1188000"/>
            <a:ext cx="5340000" cy="486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25400">
            <a:solidFill>
              <a:srgbClr val="D8D8D4"/>
            </a:solidFill>
          </a:ln>
        </p:spPr>
        <p:txBody>
          <a:bodyPr/>
          <a:lstStyle/>
          <a:p>
            <a:endParaRPr lang="ja-JP"/>
          </a:p>
        </p:txBody>
      </p:sp>
      <p:sp>
        <p:nvSpPr>
          <p:cNvPr id="7" name="LabelText"/>
          <p:cNvSpPr txBox="1"/>
          <p:nvPr/>
        </p:nvSpPr>
        <p:spPr>
          <a:xfrm>
            <a:off x="720000" y="1188000"/>
            <a:ext cx="5052000" cy="324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ja-JP" sz="1300" b="1" dirty="0">
                <a:solidFill>
                  <a:srgbClr val="5C6B78"/>
                </a:solidFill>
                <a:latin typeface="+mn-lt"/>
                <a:ea typeface="+mn-ea"/>
              </a:rPr>
              <a:t>変更前</a:t>
            </a:r>
          </a:p>
        </p:txBody>
      </p:sp>
      <p:sp>
        <p:nvSpPr>
          <p:cNvPr id="8" name="ImgPlaceholder"/>
          <p:cNvSpPr/>
          <p:nvPr/>
        </p:nvSpPr>
        <p:spPr>
          <a:xfrm>
            <a:off x="720000" y="1512000"/>
            <a:ext cx="5052000" cy="34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9" name="Caption"/>
          <p:cNvSpPr txBox="1"/>
          <p:nvPr/>
        </p:nvSpPr>
        <p:spPr>
          <a:xfrm>
            <a:off x="720000" y="5040000"/>
            <a:ext cx="5052000" cy="9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30000"/>
              </a:lnSpc>
            </a:pPr>
            <a:r>
              <a:rPr lang="ja-JP" sz="1300" b="1" dirty="0">
                <a:solidFill>
                  <a:srgbClr val="0E2841"/>
                </a:solidFill>
                <a:latin typeface="+mn-lt"/>
                <a:ea typeface="+mn-ea"/>
              </a:rPr>
              <a:t>これまで：</a:t>
            </a:r>
            <a:r>
              <a:rPr lang="ja-JP" altLang="en-US" sz="1300" b="0" dirty="0">
                <a:solidFill>
                  <a:srgbClr val="0E2841"/>
                </a:solidFill>
                <a:latin typeface="+mn-lt"/>
                <a:ea typeface="+mn-ea"/>
              </a:rPr>
              <a:t>所有カード一覧は種別（カード</a:t>
            </a:r>
            <a:r>
              <a:rPr lang="en-US" altLang="ja-JP" sz="1300" b="0" dirty="0">
                <a:solidFill>
                  <a:srgbClr val="0E2841"/>
                </a:solidFill>
                <a:latin typeface="+mn-lt"/>
                <a:ea typeface="+mn-ea"/>
              </a:rPr>
              <a:t>/</a:t>
            </a:r>
            <a:r>
              <a:rPr lang="ja-JP" altLang="en-US" sz="1300" b="0" dirty="0">
                <a:solidFill>
                  <a:srgbClr val="0E2841"/>
                </a:solidFill>
                <a:latin typeface="+mn-lt"/>
                <a:ea typeface="+mn-ea"/>
              </a:rPr>
              <a:t>テンキー</a:t>
            </a:r>
            <a:r>
              <a:rPr lang="en-US" altLang="ja-JP" sz="1300" b="0" dirty="0">
                <a:solidFill>
                  <a:srgbClr val="0E2841"/>
                </a:solidFill>
                <a:latin typeface="+mn-lt"/>
                <a:ea typeface="+mn-ea"/>
              </a:rPr>
              <a:t>/</a:t>
            </a:r>
            <a:r>
              <a:rPr lang="ja-JP" altLang="en-US" sz="1300" b="0" dirty="0">
                <a:solidFill>
                  <a:srgbClr val="0E2841"/>
                </a:solidFill>
                <a:latin typeface="+mn-lt"/>
                <a:ea typeface="+mn-ea"/>
              </a:rPr>
              <a:t>顔認証）に関わらず同じ見た目で表示され、種別の判別がしにくかった。表示は横</a:t>
            </a:r>
            <a:r>
              <a:rPr lang="en-US" altLang="ja-JP" sz="1300" b="0" dirty="0">
                <a:solidFill>
                  <a:srgbClr val="0E2841"/>
                </a:solidFill>
                <a:latin typeface="+mn-lt"/>
                <a:ea typeface="+mn-ea"/>
              </a:rPr>
              <a:t>3</a:t>
            </a:r>
            <a:r>
              <a:rPr lang="ja-JP" altLang="en-US" sz="1300" b="0" dirty="0">
                <a:solidFill>
                  <a:srgbClr val="0E2841"/>
                </a:solidFill>
                <a:latin typeface="+mn-lt"/>
                <a:ea typeface="+mn-ea"/>
              </a:rPr>
              <a:t>列に並び、</a:t>
            </a:r>
            <a:r>
              <a:rPr lang="en-US" altLang="ja-JP" sz="1300" b="0" dirty="0">
                <a:solidFill>
                  <a:srgbClr val="0E2841"/>
                </a:solidFill>
                <a:latin typeface="+mn-lt"/>
                <a:ea typeface="+mn-ea"/>
              </a:rPr>
              <a:t>3</a:t>
            </a:r>
            <a:r>
              <a:rPr lang="ja-JP" altLang="en-US" sz="1300" b="0" dirty="0">
                <a:solidFill>
                  <a:srgbClr val="0E2841"/>
                </a:solidFill>
                <a:latin typeface="+mn-lt"/>
                <a:ea typeface="+mn-ea"/>
              </a:rPr>
              <a:t>件を超えると下に伸びていく形だった</a:t>
            </a:r>
            <a:endParaRPr lang="ja-JP" sz="1300" b="0" dirty="0">
              <a:solidFill>
                <a:srgbClr val="0E2841"/>
              </a:solidFill>
              <a:latin typeface="+mn-lt"/>
              <a:ea typeface="+mn-ea"/>
            </a:endParaRPr>
          </a:p>
        </p:txBody>
      </p:sp>
      <p:sp>
        <p:nvSpPr>
          <p:cNvPr id="10" name="PanelBox"/>
          <p:cNvSpPr/>
          <p:nvPr/>
        </p:nvSpPr>
        <p:spPr>
          <a:xfrm>
            <a:off x="6276000" y="1188000"/>
            <a:ext cx="5340000" cy="486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25400">
            <a:solidFill>
              <a:srgbClr val="196B24"/>
            </a:solidFill>
          </a:ln>
        </p:spPr>
        <p:txBody>
          <a:bodyPr/>
          <a:lstStyle/>
          <a:p>
            <a:endParaRPr lang="ja-JP"/>
          </a:p>
        </p:txBody>
      </p:sp>
      <p:sp>
        <p:nvSpPr>
          <p:cNvPr id="11" name="LabelText"/>
          <p:cNvSpPr txBox="1"/>
          <p:nvPr/>
        </p:nvSpPr>
        <p:spPr>
          <a:xfrm>
            <a:off x="6420000" y="1188000"/>
            <a:ext cx="5052000" cy="324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ja-JP" sz="1300" b="1" dirty="0">
                <a:solidFill>
                  <a:srgbClr val="196B24"/>
                </a:solidFill>
                <a:latin typeface="+mn-lt"/>
                <a:ea typeface="+mn-ea"/>
              </a:rPr>
              <a:t>変更後</a:t>
            </a:r>
          </a:p>
        </p:txBody>
      </p:sp>
      <p:sp>
        <p:nvSpPr>
          <p:cNvPr id="12" name="ImgPlaceholder"/>
          <p:cNvSpPr/>
          <p:nvPr/>
        </p:nvSpPr>
        <p:spPr>
          <a:xfrm>
            <a:off x="6420000" y="1512000"/>
            <a:ext cx="5052000" cy="34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13" name="Caption"/>
          <p:cNvSpPr txBox="1"/>
          <p:nvPr/>
        </p:nvSpPr>
        <p:spPr>
          <a:xfrm>
            <a:off x="6420000" y="5040000"/>
            <a:ext cx="5052000" cy="9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30000"/>
              </a:lnSpc>
            </a:pPr>
            <a:r>
              <a:rPr lang="ja-JP" sz="1300" b="1" dirty="0">
                <a:solidFill>
                  <a:srgbClr val="0E2841"/>
                </a:solidFill>
                <a:latin typeface="+mn-lt"/>
                <a:ea typeface="+mn-ea"/>
              </a:rPr>
              <a:t>今回：</a:t>
            </a:r>
            <a:r>
              <a:rPr lang="ja-JP" altLang="en-US" sz="1300" dirty="0">
                <a:solidFill>
                  <a:srgbClr val="0E2841"/>
                </a:solidFill>
                <a:latin typeface="+mn-lt"/>
                <a:ea typeface="+mn-ea"/>
              </a:rPr>
              <a:t>種別ごとに色分けした</a:t>
            </a:r>
            <a:r>
              <a:rPr lang="en-US" altLang="ja-JP" sz="1300" dirty="0">
                <a:solidFill>
                  <a:srgbClr val="0E2841"/>
                </a:solidFill>
                <a:latin typeface="+mn-lt"/>
                <a:ea typeface="+mn-ea"/>
              </a:rPr>
              <a:t>chip</a:t>
            </a:r>
            <a:r>
              <a:rPr lang="ja-JP" altLang="en-US" sz="1300" dirty="0">
                <a:solidFill>
                  <a:srgbClr val="0E2841"/>
                </a:solidFill>
                <a:latin typeface="+mn-lt"/>
                <a:ea typeface="+mn-ea"/>
              </a:rPr>
              <a:t>・アイコンで見分けやすくなり、テンキーは</a:t>
            </a:r>
            <a:r>
              <a:rPr lang="ja-JP" altLang="en-US" sz="1300" b="1" dirty="0">
                <a:solidFill>
                  <a:srgbClr val="0E2841"/>
                </a:solidFill>
                <a:latin typeface="+mn-lt"/>
                <a:ea typeface="+mn-ea"/>
              </a:rPr>
              <a:t>目隠し表示に対応</a:t>
            </a:r>
            <a:r>
              <a:rPr lang="ja-JP" altLang="en-US" sz="1300" dirty="0">
                <a:solidFill>
                  <a:srgbClr val="0E2841"/>
                </a:solidFill>
                <a:latin typeface="+mn-lt"/>
                <a:ea typeface="+mn-ea"/>
              </a:rPr>
              <a:t>。右上に種別ごとの件数を示す</a:t>
            </a:r>
            <a:r>
              <a:rPr lang="ja-JP" altLang="en-US" sz="1300" b="1" dirty="0">
                <a:solidFill>
                  <a:srgbClr val="0E2841"/>
                </a:solidFill>
                <a:latin typeface="+mn-lt"/>
                <a:ea typeface="+mn-ea"/>
              </a:rPr>
              <a:t>集計欄を追加</a:t>
            </a:r>
            <a:r>
              <a:rPr lang="ja-JP" altLang="en-US" sz="1300" dirty="0">
                <a:solidFill>
                  <a:srgbClr val="0E2841"/>
                </a:solidFill>
                <a:latin typeface="+mn-lt"/>
                <a:ea typeface="+mn-ea"/>
              </a:rPr>
              <a:t>。</a:t>
            </a:r>
            <a:r>
              <a:rPr lang="en-US" altLang="ja-JP" sz="1300" dirty="0">
                <a:solidFill>
                  <a:srgbClr val="0E2841"/>
                </a:solidFill>
                <a:latin typeface="+mn-lt"/>
                <a:ea typeface="+mn-ea"/>
              </a:rPr>
              <a:t>5</a:t>
            </a:r>
            <a:r>
              <a:rPr lang="ja-JP" altLang="en-US" sz="1300" dirty="0">
                <a:solidFill>
                  <a:srgbClr val="0E2841"/>
                </a:solidFill>
                <a:latin typeface="+mn-lt"/>
                <a:ea typeface="+mn-ea"/>
              </a:rPr>
              <a:t>件超は</a:t>
            </a:r>
            <a:r>
              <a:rPr lang="ja-JP" altLang="en-US" sz="1300" b="1" dirty="0">
                <a:solidFill>
                  <a:srgbClr val="0E2841"/>
                </a:solidFill>
                <a:latin typeface="+mn-lt"/>
                <a:ea typeface="+mn-ea"/>
              </a:rPr>
              <a:t>折りたたみ表示</a:t>
            </a:r>
            <a:r>
              <a:rPr lang="ja-JP" altLang="en-US" sz="1300" dirty="0">
                <a:solidFill>
                  <a:srgbClr val="0E2841"/>
                </a:solidFill>
                <a:latin typeface="+mn-lt"/>
                <a:ea typeface="+mn-ea"/>
              </a:rPr>
              <a:t>に。顔認証・</a:t>
            </a:r>
            <a:r>
              <a:rPr lang="en-US" altLang="ja-JP" sz="1300" dirty="0">
                <a:solidFill>
                  <a:srgbClr val="0E2841"/>
                </a:solidFill>
                <a:latin typeface="+mn-lt"/>
                <a:ea typeface="+mn-ea"/>
              </a:rPr>
              <a:t>QR</a:t>
            </a:r>
            <a:r>
              <a:rPr lang="ja-JP" altLang="en-US" sz="1300" dirty="0">
                <a:solidFill>
                  <a:srgbClr val="0E2841"/>
                </a:solidFill>
                <a:latin typeface="+mn-lt"/>
                <a:ea typeface="+mn-ea"/>
              </a:rPr>
              <a:t>コードはクリックで</a:t>
            </a:r>
            <a:r>
              <a:rPr lang="ja-JP" altLang="en-US" sz="1300" b="1" dirty="0">
                <a:solidFill>
                  <a:srgbClr val="0E2841"/>
                </a:solidFill>
                <a:latin typeface="+mn-lt"/>
                <a:ea typeface="+mn-ea"/>
              </a:rPr>
              <a:t>絞り込み済みの一覧画面に遷移するよう変更</a:t>
            </a:r>
            <a:endParaRPr lang="ja-JP" sz="1300" b="1" dirty="0">
              <a:solidFill>
                <a:srgbClr val="0E2841"/>
              </a:solidFill>
              <a:latin typeface="+mn-lt"/>
              <a:ea typeface="+mn-ea"/>
            </a:endParaRPr>
          </a:p>
        </p:txBody>
      </p:sp>
      <p:sp>
        <p:nvSpPr>
          <p:cNvPr id="14" name="FooterLeft"/>
          <p:cNvSpPr txBox="1"/>
          <p:nvPr/>
        </p:nvSpPr>
        <p:spPr>
          <a:xfrm>
            <a:off x="576000" y="6228000"/>
            <a:ext cx="5400000" cy="216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ja-JP" sz="1000" b="0" dirty="0">
                <a:solidFill>
                  <a:srgbClr val="5C6B78"/>
                </a:solidFill>
                <a:latin typeface="+mn-lt"/>
                <a:ea typeface="+mn-ea"/>
              </a:rPr>
              <a:t>nexus v1.0.5 アップデート内容</a:t>
            </a:r>
          </a:p>
        </p:txBody>
      </p:sp>
      <p:sp>
        <p:nvSpPr>
          <p:cNvPr id="25" name="スライド番号プレースホルダー 24">
            <a:extLst>
              <a:ext uri="{FF2B5EF4-FFF2-40B4-BE49-F238E27FC236}">
                <a16:creationId xmlns:a16="http://schemas.microsoft.com/office/drawing/2014/main" id="{2C15136D-96DF-7AC7-2524-795183E8F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4000" y="6228000"/>
            <a:ext cx="2743200" cy="216000"/>
          </a:xfrm>
        </p:spPr>
        <p:txBody>
          <a:bodyPr/>
          <a:lstStyle/>
          <a:p>
            <a:fld id="{89BDE851-60B2-4E1E-8628-41455D9F7129}" type="slidenum">
              <a:rPr kumimoji="1" lang="ja-JP" altLang="en-US" sz="1000" smtClean="0"/>
              <a:t>8</a:t>
            </a:fld>
            <a:endParaRPr kumimoji="1" lang="ja-JP" altLang="en-US" sz="1000" dirty="0"/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2B197D6A-BCCD-C53D-28B2-64FC9DD352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8800" y="1512000"/>
            <a:ext cx="5040000" cy="3360000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</p:pic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3F98AA0B-B7C6-E690-20A0-287D01875881}"/>
              </a:ext>
            </a:extLst>
          </p:cNvPr>
          <p:cNvSpPr/>
          <p:nvPr/>
        </p:nvSpPr>
        <p:spPr>
          <a:xfrm>
            <a:off x="7181913" y="3058846"/>
            <a:ext cx="2869234" cy="718499"/>
          </a:xfrm>
          <a:prstGeom prst="rect">
            <a:avLst/>
          </a:prstGeom>
          <a:noFill/>
          <a:ln w="31750">
            <a:solidFill>
              <a:srgbClr val="E539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3E2A9E40-A4B9-EB7F-475C-15FD1CF714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0" y="1512000"/>
            <a:ext cx="5040000" cy="3360000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</p:pic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F2A82520-9D2D-11FD-84E4-CA2706B2765F}"/>
              </a:ext>
            </a:extLst>
          </p:cNvPr>
          <p:cNvSpPr/>
          <p:nvPr/>
        </p:nvSpPr>
        <p:spPr>
          <a:xfrm>
            <a:off x="1479592" y="3069750"/>
            <a:ext cx="2869234" cy="440893"/>
          </a:xfrm>
          <a:prstGeom prst="rect">
            <a:avLst/>
          </a:prstGeom>
          <a:noFill/>
          <a:ln w="31750">
            <a:solidFill>
              <a:srgbClr val="E539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54180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575999" y="360000"/>
            <a:ext cx="9313671" cy="468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ja-JP" altLang="en-US" sz="2200" b="1" dirty="0">
                <a:solidFill>
                  <a:srgbClr val="0E2841"/>
                </a:solidFill>
                <a:latin typeface="+mn-lt"/>
                <a:ea typeface="+mn-ea"/>
              </a:rPr>
              <a:t>ユーザー・カード一括登録テンプレート（</a:t>
            </a:r>
            <a:r>
              <a:rPr lang="en-US" altLang="ja-JP" sz="2200" b="1" dirty="0">
                <a:solidFill>
                  <a:srgbClr val="0E2841"/>
                </a:solidFill>
                <a:latin typeface="+mn-lt"/>
                <a:ea typeface="+mn-ea"/>
              </a:rPr>
              <a:t>Excel</a:t>
            </a:r>
            <a:r>
              <a:rPr lang="ja-JP" altLang="en-US" sz="2200" b="1" dirty="0">
                <a:solidFill>
                  <a:srgbClr val="0E2841"/>
                </a:solidFill>
                <a:latin typeface="+mn-lt"/>
                <a:ea typeface="+mn-ea"/>
              </a:rPr>
              <a:t>）</a:t>
            </a:r>
            <a:r>
              <a:rPr lang="en-US" altLang="ja-JP" sz="2200" b="1" dirty="0">
                <a:solidFill>
                  <a:srgbClr val="0E2841"/>
                </a:solidFill>
                <a:latin typeface="+mn-lt"/>
                <a:ea typeface="+mn-ea"/>
              </a:rPr>
              <a:t>— </a:t>
            </a:r>
            <a:r>
              <a:rPr lang="ja-JP" altLang="en-US" sz="2200" b="1" dirty="0">
                <a:solidFill>
                  <a:srgbClr val="0E2841"/>
                </a:solidFill>
                <a:latin typeface="+mn-lt"/>
                <a:ea typeface="+mn-ea"/>
              </a:rPr>
              <a:t>必須項目の色付け</a:t>
            </a:r>
            <a:endParaRPr lang="ja-JP" sz="2200" b="1" dirty="0">
              <a:solidFill>
                <a:srgbClr val="0E2841"/>
              </a:solidFill>
              <a:latin typeface="+mn-lt"/>
              <a:ea typeface="+mn-ea"/>
            </a:endParaRPr>
          </a:p>
        </p:txBody>
      </p:sp>
      <p:sp>
        <p:nvSpPr>
          <p:cNvPr id="3" name="TagBg"/>
          <p:cNvSpPr/>
          <p:nvPr/>
        </p:nvSpPr>
        <p:spPr>
          <a:xfrm>
            <a:off x="10248000" y="360000"/>
            <a:ext cx="1368000" cy="360000"/>
          </a:xfrm>
          <a:prstGeom prst="roundRect">
            <a:avLst>
              <a:gd name="adj" fmla="val 20000"/>
            </a:avLst>
          </a:prstGeom>
          <a:solidFill>
            <a:srgbClr val="E5F0E3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4" name="TagText"/>
          <p:cNvSpPr txBox="1"/>
          <p:nvPr/>
        </p:nvSpPr>
        <p:spPr>
          <a:xfrm>
            <a:off x="10248000" y="360000"/>
            <a:ext cx="1368000" cy="36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ja-JP" sz="1200" b="1" dirty="0">
                <a:solidFill>
                  <a:srgbClr val="196B24"/>
                </a:solidFill>
                <a:latin typeface="+mn-lt"/>
                <a:ea typeface="+mn-ea"/>
              </a:rPr>
              <a:t>UI変更</a:t>
            </a:r>
          </a:p>
        </p:txBody>
      </p:sp>
      <p:cxnSp>
        <p:nvCxnSpPr>
          <p:cNvPr id="5" name="Divider"/>
          <p:cNvCxnSpPr/>
          <p:nvPr/>
        </p:nvCxnSpPr>
        <p:spPr>
          <a:xfrm>
            <a:off x="576000" y="900000"/>
            <a:ext cx="11040000" cy="0"/>
          </a:xfrm>
          <a:prstGeom prst="line">
            <a:avLst/>
          </a:prstGeom>
          <a:ln w="38100">
            <a:solidFill>
              <a:srgbClr val="196B24"/>
            </a:solidFill>
          </a:ln>
        </p:spPr>
      </p:cxnSp>
      <p:sp>
        <p:nvSpPr>
          <p:cNvPr id="6" name="PanelBox"/>
          <p:cNvSpPr/>
          <p:nvPr/>
        </p:nvSpPr>
        <p:spPr>
          <a:xfrm>
            <a:off x="576000" y="1188000"/>
            <a:ext cx="5340000" cy="486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25400">
            <a:solidFill>
              <a:srgbClr val="D8D8D4"/>
            </a:solidFill>
          </a:ln>
        </p:spPr>
        <p:txBody>
          <a:bodyPr/>
          <a:lstStyle/>
          <a:p>
            <a:endParaRPr lang="ja-JP"/>
          </a:p>
        </p:txBody>
      </p:sp>
      <p:sp>
        <p:nvSpPr>
          <p:cNvPr id="7" name="LabelText"/>
          <p:cNvSpPr txBox="1"/>
          <p:nvPr/>
        </p:nvSpPr>
        <p:spPr>
          <a:xfrm>
            <a:off x="720000" y="1188000"/>
            <a:ext cx="5052000" cy="324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ja-JP" sz="1300" b="1" dirty="0">
                <a:solidFill>
                  <a:srgbClr val="5C6B78"/>
                </a:solidFill>
                <a:latin typeface="+mn-lt"/>
                <a:ea typeface="+mn-ea"/>
              </a:rPr>
              <a:t>変更前</a:t>
            </a:r>
          </a:p>
        </p:txBody>
      </p:sp>
      <p:sp>
        <p:nvSpPr>
          <p:cNvPr id="8" name="ImgPlaceholder"/>
          <p:cNvSpPr/>
          <p:nvPr/>
        </p:nvSpPr>
        <p:spPr>
          <a:xfrm>
            <a:off x="720000" y="1512000"/>
            <a:ext cx="5052000" cy="34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9" name="Caption"/>
          <p:cNvSpPr txBox="1"/>
          <p:nvPr/>
        </p:nvSpPr>
        <p:spPr>
          <a:xfrm>
            <a:off x="720000" y="5040000"/>
            <a:ext cx="5052000" cy="9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30000"/>
              </a:lnSpc>
            </a:pPr>
            <a:r>
              <a:rPr lang="ja-JP" sz="1300" b="1" dirty="0">
                <a:solidFill>
                  <a:srgbClr val="0E2841"/>
                </a:solidFill>
                <a:latin typeface="+mn-lt"/>
                <a:ea typeface="+mn-ea"/>
              </a:rPr>
              <a:t>これまで：</a:t>
            </a:r>
            <a:r>
              <a:rPr lang="ja-JP" altLang="en-US" sz="1300" b="0" dirty="0">
                <a:solidFill>
                  <a:srgbClr val="0E2841"/>
                </a:solidFill>
                <a:latin typeface="+mn-lt"/>
                <a:ea typeface="+mn-ea"/>
              </a:rPr>
              <a:t>一括登録用</a:t>
            </a:r>
            <a:r>
              <a:rPr lang="en-US" altLang="ja-JP" sz="1300" b="0" dirty="0">
                <a:solidFill>
                  <a:srgbClr val="0E2841"/>
                </a:solidFill>
                <a:latin typeface="+mn-lt"/>
                <a:ea typeface="+mn-ea"/>
              </a:rPr>
              <a:t>Excel</a:t>
            </a:r>
            <a:r>
              <a:rPr lang="ja-JP" altLang="en-US" sz="1300" b="0" dirty="0">
                <a:solidFill>
                  <a:srgbClr val="0E2841"/>
                </a:solidFill>
                <a:latin typeface="+mn-lt"/>
                <a:ea typeface="+mn-ea"/>
              </a:rPr>
              <a:t>テンプレートは、どの項目が必須か視覚的に分かりづらかった</a:t>
            </a:r>
            <a:endParaRPr lang="ja-JP" sz="1300" b="0" dirty="0">
              <a:solidFill>
                <a:srgbClr val="0E2841"/>
              </a:solidFill>
              <a:latin typeface="+mn-lt"/>
              <a:ea typeface="+mn-ea"/>
            </a:endParaRPr>
          </a:p>
        </p:txBody>
      </p:sp>
      <p:sp>
        <p:nvSpPr>
          <p:cNvPr id="10" name="PanelBox"/>
          <p:cNvSpPr/>
          <p:nvPr/>
        </p:nvSpPr>
        <p:spPr>
          <a:xfrm>
            <a:off x="6276000" y="1188000"/>
            <a:ext cx="5340000" cy="486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25400">
            <a:solidFill>
              <a:srgbClr val="196B24"/>
            </a:solidFill>
          </a:ln>
        </p:spPr>
        <p:txBody>
          <a:bodyPr/>
          <a:lstStyle/>
          <a:p>
            <a:endParaRPr lang="ja-JP"/>
          </a:p>
        </p:txBody>
      </p:sp>
      <p:sp>
        <p:nvSpPr>
          <p:cNvPr id="11" name="LabelText"/>
          <p:cNvSpPr txBox="1"/>
          <p:nvPr/>
        </p:nvSpPr>
        <p:spPr>
          <a:xfrm>
            <a:off x="6420000" y="1188000"/>
            <a:ext cx="5052000" cy="324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ja-JP" sz="1300" b="1" dirty="0">
                <a:solidFill>
                  <a:srgbClr val="196B24"/>
                </a:solidFill>
                <a:latin typeface="+mn-lt"/>
                <a:ea typeface="+mn-ea"/>
              </a:rPr>
              <a:t>変更後</a:t>
            </a:r>
          </a:p>
        </p:txBody>
      </p:sp>
      <p:sp>
        <p:nvSpPr>
          <p:cNvPr id="12" name="ImgPlaceholder"/>
          <p:cNvSpPr/>
          <p:nvPr/>
        </p:nvSpPr>
        <p:spPr>
          <a:xfrm>
            <a:off x="6420000" y="1512000"/>
            <a:ext cx="5052000" cy="34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13" name="Caption"/>
          <p:cNvSpPr txBox="1"/>
          <p:nvPr/>
        </p:nvSpPr>
        <p:spPr>
          <a:xfrm>
            <a:off x="6420000" y="5040000"/>
            <a:ext cx="5052000" cy="9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30000"/>
              </a:lnSpc>
            </a:pPr>
            <a:r>
              <a:rPr lang="ja-JP" sz="1300" b="1" dirty="0">
                <a:solidFill>
                  <a:srgbClr val="0E2841"/>
                </a:solidFill>
                <a:latin typeface="+mn-lt"/>
                <a:ea typeface="+mn-ea"/>
              </a:rPr>
              <a:t>今回：</a:t>
            </a:r>
            <a:r>
              <a:rPr lang="ja-JP" altLang="en-US" sz="1300" b="1" dirty="0">
                <a:solidFill>
                  <a:srgbClr val="0E2841"/>
                </a:solidFill>
                <a:latin typeface="+mn-lt"/>
                <a:ea typeface="+mn-ea"/>
              </a:rPr>
              <a:t>必須項目のセルに色付け</a:t>
            </a:r>
            <a:r>
              <a:rPr lang="ja-JP" altLang="en-US" sz="1300" dirty="0">
                <a:solidFill>
                  <a:srgbClr val="0E2841"/>
                </a:solidFill>
                <a:latin typeface="+mn-lt"/>
                <a:ea typeface="+mn-ea"/>
              </a:rPr>
              <a:t>がされ、入力すべき項目がひと目で分かるようになった</a:t>
            </a:r>
            <a:endParaRPr lang="ja-JP" sz="1300" b="1" dirty="0">
              <a:solidFill>
                <a:srgbClr val="0E2841"/>
              </a:solidFill>
              <a:latin typeface="+mn-lt"/>
              <a:ea typeface="+mn-ea"/>
            </a:endParaRPr>
          </a:p>
        </p:txBody>
      </p:sp>
      <p:sp>
        <p:nvSpPr>
          <p:cNvPr id="14" name="FooterLeft"/>
          <p:cNvSpPr txBox="1"/>
          <p:nvPr/>
        </p:nvSpPr>
        <p:spPr>
          <a:xfrm>
            <a:off x="576000" y="6228000"/>
            <a:ext cx="5400000" cy="216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ja-JP" sz="1000" b="0" dirty="0">
                <a:solidFill>
                  <a:srgbClr val="5C6B78"/>
                </a:solidFill>
                <a:latin typeface="+mn-lt"/>
                <a:ea typeface="+mn-ea"/>
              </a:rPr>
              <a:t>nexus v1.0.5 アップデート内容</a:t>
            </a:r>
          </a:p>
        </p:txBody>
      </p:sp>
      <p:sp>
        <p:nvSpPr>
          <p:cNvPr id="25" name="スライド番号プレースホルダー 24">
            <a:extLst>
              <a:ext uri="{FF2B5EF4-FFF2-40B4-BE49-F238E27FC236}">
                <a16:creationId xmlns:a16="http://schemas.microsoft.com/office/drawing/2014/main" id="{2C15136D-96DF-7AC7-2524-795183E8F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4000" y="6228000"/>
            <a:ext cx="2743200" cy="216000"/>
          </a:xfrm>
        </p:spPr>
        <p:txBody>
          <a:bodyPr/>
          <a:lstStyle/>
          <a:p>
            <a:fld id="{89BDE851-60B2-4E1E-8628-41455D9F7129}" type="slidenum">
              <a:rPr kumimoji="1" lang="ja-JP" altLang="en-US" sz="1000" smtClean="0"/>
              <a:t>9</a:t>
            </a:fld>
            <a:endParaRPr kumimoji="1" lang="ja-JP" altLang="en-US" sz="1000" dirty="0"/>
          </a:p>
        </p:txBody>
      </p:sp>
      <p:pic>
        <p:nvPicPr>
          <p:cNvPr id="18" name="図 17" descr="アプリケーション, テーブル&#10;&#10;中程度の精度で自動的に生成された説明">
            <a:extLst>
              <a:ext uri="{FF2B5EF4-FFF2-40B4-BE49-F238E27FC236}">
                <a16:creationId xmlns:a16="http://schemas.microsoft.com/office/drawing/2014/main" id="{CADF9C09-55E2-BCE7-36A1-83F99E03D2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800" y="1512000"/>
            <a:ext cx="5040000" cy="3286500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14966AD7-D0BF-6149-EB43-6E52F3307AE7}"/>
              </a:ext>
            </a:extLst>
          </p:cNvPr>
          <p:cNvSpPr/>
          <p:nvPr/>
        </p:nvSpPr>
        <p:spPr>
          <a:xfrm>
            <a:off x="9506013" y="2126019"/>
            <a:ext cx="323787" cy="2543952"/>
          </a:xfrm>
          <a:prstGeom prst="rect">
            <a:avLst/>
          </a:prstGeom>
          <a:noFill/>
          <a:ln w="31750">
            <a:solidFill>
              <a:srgbClr val="E539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1" name="図 20" descr="アプリケーション&#10;&#10;中程度の精度で自動的に生成された説明">
            <a:extLst>
              <a:ext uri="{FF2B5EF4-FFF2-40B4-BE49-F238E27FC236}">
                <a16:creationId xmlns:a16="http://schemas.microsoft.com/office/drawing/2014/main" id="{81DD7BBC-5B4F-7691-3255-9FAA1B0000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1512000"/>
            <a:ext cx="5040000" cy="3286500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</p:pic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720FDFD3-26B3-0655-8668-CC3EAD9FAA9A}"/>
              </a:ext>
            </a:extLst>
          </p:cNvPr>
          <p:cNvSpPr/>
          <p:nvPr/>
        </p:nvSpPr>
        <p:spPr>
          <a:xfrm>
            <a:off x="3812784" y="2126019"/>
            <a:ext cx="323787" cy="2543952"/>
          </a:xfrm>
          <a:prstGeom prst="rect">
            <a:avLst/>
          </a:prstGeom>
          <a:noFill/>
          <a:ln w="31750">
            <a:solidFill>
              <a:srgbClr val="E539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03671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576000" y="360000"/>
            <a:ext cx="7200000" cy="468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ja-JP" altLang="en-US" sz="2200" b="1" dirty="0">
                <a:solidFill>
                  <a:srgbClr val="0E2841"/>
                </a:solidFill>
                <a:latin typeface="+mn-lt"/>
                <a:ea typeface="+mn-ea"/>
              </a:rPr>
              <a:t>カード管理</a:t>
            </a:r>
            <a:r>
              <a:rPr lang="en-US" altLang="ja-JP" sz="2200" b="1" dirty="0">
                <a:solidFill>
                  <a:srgbClr val="0E2841"/>
                </a:solidFill>
                <a:latin typeface="+mn-lt"/>
                <a:ea typeface="+mn-ea"/>
              </a:rPr>
              <a:t>— </a:t>
            </a:r>
            <a:r>
              <a:rPr lang="ja-JP" sz="2200" b="1" dirty="0">
                <a:solidFill>
                  <a:srgbClr val="0E2841"/>
                </a:solidFill>
                <a:latin typeface="+mn-lt"/>
                <a:ea typeface="+mn-ea"/>
              </a:rPr>
              <a:t>QRコード対応</a:t>
            </a:r>
          </a:p>
        </p:txBody>
      </p:sp>
      <p:sp>
        <p:nvSpPr>
          <p:cNvPr id="3" name="TagBg"/>
          <p:cNvSpPr/>
          <p:nvPr/>
        </p:nvSpPr>
        <p:spPr>
          <a:xfrm>
            <a:off x="10248000" y="360000"/>
            <a:ext cx="1368000" cy="360000"/>
          </a:xfrm>
          <a:prstGeom prst="roundRect">
            <a:avLst>
              <a:gd name="adj" fmla="val 20000"/>
            </a:avLst>
          </a:prstGeom>
          <a:solidFill>
            <a:srgbClr val="FBE6D8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4" name="TagText"/>
          <p:cNvSpPr txBox="1"/>
          <p:nvPr/>
        </p:nvSpPr>
        <p:spPr>
          <a:xfrm>
            <a:off x="10248000" y="360000"/>
            <a:ext cx="1368000" cy="36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ja-JP" sz="1200" b="1" dirty="0">
                <a:solidFill>
                  <a:srgbClr val="9C4A20"/>
                </a:solidFill>
                <a:latin typeface="+mn-lt"/>
                <a:ea typeface="+mn-ea"/>
              </a:rPr>
              <a:t>新機能</a:t>
            </a:r>
          </a:p>
        </p:txBody>
      </p:sp>
      <p:cxnSp>
        <p:nvCxnSpPr>
          <p:cNvPr id="5" name="Divider"/>
          <p:cNvCxnSpPr/>
          <p:nvPr/>
        </p:nvCxnSpPr>
        <p:spPr>
          <a:xfrm>
            <a:off x="576000" y="900000"/>
            <a:ext cx="11040000" cy="0"/>
          </a:xfrm>
          <a:prstGeom prst="line">
            <a:avLst/>
          </a:prstGeom>
          <a:ln w="38100">
            <a:solidFill>
              <a:srgbClr val="9C4A20"/>
            </a:solidFill>
          </a:ln>
        </p:spPr>
      </p:cxnSp>
      <p:sp>
        <p:nvSpPr>
          <p:cNvPr id="6" name="PanelBox"/>
          <p:cNvSpPr/>
          <p:nvPr/>
        </p:nvSpPr>
        <p:spPr>
          <a:xfrm>
            <a:off x="576000" y="1188000"/>
            <a:ext cx="5340000" cy="486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25400">
            <a:solidFill>
              <a:srgbClr val="D8D8D4"/>
            </a:solidFill>
          </a:ln>
        </p:spPr>
        <p:txBody>
          <a:bodyPr/>
          <a:lstStyle/>
          <a:p>
            <a:endParaRPr lang="ja-JP"/>
          </a:p>
        </p:txBody>
      </p:sp>
      <p:sp>
        <p:nvSpPr>
          <p:cNvPr id="7" name="LabelText"/>
          <p:cNvSpPr txBox="1"/>
          <p:nvPr/>
        </p:nvSpPr>
        <p:spPr>
          <a:xfrm>
            <a:off x="720000" y="1188000"/>
            <a:ext cx="5052000" cy="324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ja-JP" sz="1300" b="1" dirty="0">
                <a:solidFill>
                  <a:srgbClr val="5C6B78"/>
                </a:solidFill>
                <a:latin typeface="+mn-lt"/>
                <a:ea typeface="+mn-ea"/>
              </a:rPr>
              <a:t>変更前</a:t>
            </a:r>
          </a:p>
        </p:txBody>
      </p:sp>
      <p:sp>
        <p:nvSpPr>
          <p:cNvPr id="8" name="ImgPlaceholder"/>
          <p:cNvSpPr/>
          <p:nvPr/>
        </p:nvSpPr>
        <p:spPr>
          <a:xfrm>
            <a:off x="720000" y="1512000"/>
            <a:ext cx="5052000" cy="34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9" name="Caption"/>
          <p:cNvSpPr txBox="1"/>
          <p:nvPr/>
        </p:nvSpPr>
        <p:spPr>
          <a:xfrm>
            <a:off x="720000" y="5040000"/>
            <a:ext cx="5052000" cy="9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30000"/>
              </a:lnSpc>
            </a:pPr>
            <a:r>
              <a:rPr lang="ja-JP" sz="1300" b="1" dirty="0">
                <a:solidFill>
                  <a:srgbClr val="0E2841"/>
                </a:solidFill>
                <a:latin typeface="+mn-lt"/>
                <a:ea typeface="+mn-ea"/>
              </a:rPr>
              <a:t>これまで：</a:t>
            </a:r>
            <a:r>
              <a:rPr lang="en-US" altLang="ja-JP" sz="1300" b="0" dirty="0">
                <a:solidFill>
                  <a:srgbClr val="0E2841"/>
                </a:solidFill>
                <a:latin typeface="+mn-lt"/>
                <a:ea typeface="+mn-ea"/>
              </a:rPr>
              <a:t>QR</a:t>
            </a:r>
            <a:r>
              <a:rPr lang="ja-JP" altLang="en-US" sz="1300" b="0" dirty="0">
                <a:solidFill>
                  <a:srgbClr val="0E2841"/>
                </a:solidFill>
                <a:latin typeface="+mn-lt"/>
                <a:ea typeface="+mn-ea"/>
              </a:rPr>
              <a:t>コードを一覧で管理する機能自体がなかった</a:t>
            </a:r>
            <a:endParaRPr lang="ja-JP" sz="1300" b="0" dirty="0">
              <a:solidFill>
                <a:srgbClr val="0E2841"/>
              </a:solidFill>
              <a:latin typeface="+mn-lt"/>
              <a:ea typeface="+mn-ea"/>
            </a:endParaRPr>
          </a:p>
        </p:txBody>
      </p:sp>
      <p:sp>
        <p:nvSpPr>
          <p:cNvPr id="10" name="PanelBox"/>
          <p:cNvSpPr/>
          <p:nvPr/>
        </p:nvSpPr>
        <p:spPr>
          <a:xfrm>
            <a:off x="6276000" y="1188000"/>
            <a:ext cx="5340000" cy="486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25400">
            <a:solidFill>
              <a:srgbClr val="9C4A20"/>
            </a:solidFill>
          </a:ln>
        </p:spPr>
        <p:txBody>
          <a:bodyPr/>
          <a:lstStyle/>
          <a:p>
            <a:endParaRPr lang="ja-JP"/>
          </a:p>
        </p:txBody>
      </p:sp>
      <p:sp>
        <p:nvSpPr>
          <p:cNvPr id="11" name="LabelText"/>
          <p:cNvSpPr txBox="1"/>
          <p:nvPr/>
        </p:nvSpPr>
        <p:spPr>
          <a:xfrm>
            <a:off x="6420000" y="1188000"/>
            <a:ext cx="5052000" cy="324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ja-JP" sz="1300" b="1" dirty="0">
                <a:solidFill>
                  <a:srgbClr val="9C4A20"/>
                </a:solidFill>
                <a:latin typeface="+mn-lt"/>
                <a:ea typeface="+mn-ea"/>
              </a:rPr>
              <a:t>変更後</a:t>
            </a:r>
          </a:p>
        </p:txBody>
      </p:sp>
      <p:sp>
        <p:nvSpPr>
          <p:cNvPr id="12" name="ImgPlaceholder"/>
          <p:cNvSpPr/>
          <p:nvPr/>
        </p:nvSpPr>
        <p:spPr>
          <a:xfrm>
            <a:off x="6420000" y="1512000"/>
            <a:ext cx="5052000" cy="34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13" name="Caption"/>
          <p:cNvSpPr txBox="1"/>
          <p:nvPr/>
        </p:nvSpPr>
        <p:spPr>
          <a:xfrm>
            <a:off x="6420000" y="5040000"/>
            <a:ext cx="5052000" cy="9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30000"/>
              </a:lnSpc>
            </a:pPr>
            <a:r>
              <a:rPr lang="ja-JP" sz="1300" b="1" dirty="0">
                <a:solidFill>
                  <a:srgbClr val="0E2841"/>
                </a:solidFill>
                <a:latin typeface="+mn-lt"/>
                <a:ea typeface="+mn-ea"/>
              </a:rPr>
              <a:t>今回：</a:t>
            </a:r>
            <a:r>
              <a:rPr lang="ja-JP" altLang="en-US" sz="1300" dirty="0">
                <a:solidFill>
                  <a:srgbClr val="0E2841"/>
                </a:solidFill>
                <a:latin typeface="+mn-lt"/>
                <a:ea typeface="+mn-ea"/>
              </a:rPr>
              <a:t>カード管理画面に</a:t>
            </a:r>
            <a:r>
              <a:rPr lang="ja-JP" altLang="en-US" sz="1300" b="1" dirty="0">
                <a:solidFill>
                  <a:srgbClr val="0E2841"/>
                </a:solidFill>
                <a:latin typeface="+mn-lt"/>
                <a:ea typeface="+mn-ea"/>
              </a:rPr>
              <a:t>「</a:t>
            </a:r>
            <a:r>
              <a:rPr lang="en-US" altLang="ja-JP" sz="1300" b="1" dirty="0">
                <a:solidFill>
                  <a:srgbClr val="0E2841"/>
                </a:solidFill>
                <a:latin typeface="+mn-lt"/>
                <a:ea typeface="+mn-ea"/>
              </a:rPr>
              <a:t>QR</a:t>
            </a:r>
            <a:r>
              <a:rPr lang="ja-JP" altLang="en-US" sz="1300" b="1" dirty="0">
                <a:solidFill>
                  <a:srgbClr val="0E2841"/>
                </a:solidFill>
                <a:latin typeface="+mn-lt"/>
                <a:ea typeface="+mn-ea"/>
              </a:rPr>
              <a:t>コード一覧」タブを新設</a:t>
            </a:r>
            <a:r>
              <a:rPr lang="ja-JP" altLang="en-US" sz="1300" dirty="0">
                <a:solidFill>
                  <a:srgbClr val="0E2841"/>
                </a:solidFill>
                <a:latin typeface="+mn-lt"/>
                <a:ea typeface="+mn-ea"/>
              </a:rPr>
              <a:t>し、登録・一覧・</a:t>
            </a:r>
            <a:r>
              <a:rPr lang="en-US" altLang="ja-JP" sz="1300" dirty="0">
                <a:solidFill>
                  <a:srgbClr val="0E2841"/>
                </a:solidFill>
                <a:latin typeface="+mn-lt"/>
                <a:ea typeface="+mn-ea"/>
              </a:rPr>
              <a:t>QR</a:t>
            </a:r>
            <a:r>
              <a:rPr lang="ja-JP" altLang="en-US" sz="1300" dirty="0">
                <a:solidFill>
                  <a:srgbClr val="0E2841"/>
                </a:solidFill>
                <a:latin typeface="+mn-lt"/>
                <a:ea typeface="+mn-ea"/>
              </a:rPr>
              <a:t>コード取得結果の確認に対応した</a:t>
            </a:r>
            <a:endParaRPr lang="ja-JP" sz="1300" dirty="0">
              <a:solidFill>
                <a:srgbClr val="0E2841"/>
              </a:solidFill>
              <a:latin typeface="+mn-lt"/>
              <a:ea typeface="+mn-ea"/>
            </a:endParaRPr>
          </a:p>
        </p:txBody>
      </p:sp>
      <p:sp>
        <p:nvSpPr>
          <p:cNvPr id="14" name="FooterLeft"/>
          <p:cNvSpPr txBox="1"/>
          <p:nvPr/>
        </p:nvSpPr>
        <p:spPr>
          <a:xfrm>
            <a:off x="576000" y="6228000"/>
            <a:ext cx="5400000" cy="216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ja-JP" sz="1000" b="0" dirty="0">
                <a:solidFill>
                  <a:srgbClr val="5C6B78"/>
                </a:solidFill>
                <a:latin typeface="+mn-lt"/>
                <a:ea typeface="+mn-ea"/>
              </a:rPr>
              <a:t>nexus v1.0.5 アップデート内容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A3F6C038-0108-CE74-2A36-FADC1466F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8800" y="1512000"/>
            <a:ext cx="5040000" cy="3360000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7A013132-6EC0-C567-253A-EDAA893B34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0" y="1512000"/>
            <a:ext cx="5040000" cy="3360000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</p:pic>
      <p:sp>
        <p:nvSpPr>
          <p:cNvPr id="16" name="スライド番号プレースホルダー 15">
            <a:extLst>
              <a:ext uri="{FF2B5EF4-FFF2-40B4-BE49-F238E27FC236}">
                <a16:creationId xmlns:a16="http://schemas.microsoft.com/office/drawing/2014/main" id="{D9B661C3-6027-E550-F870-60AE8BF33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4000" y="6228000"/>
            <a:ext cx="2743200" cy="216000"/>
          </a:xfrm>
        </p:spPr>
        <p:txBody>
          <a:bodyPr/>
          <a:lstStyle/>
          <a:p>
            <a:fld id="{89BDE851-60B2-4E1E-8628-41455D9F7129}" type="slidenum">
              <a:rPr kumimoji="1" lang="ja-JP" altLang="en-US" sz="1000" smtClean="0"/>
              <a:t>10</a:t>
            </a:fld>
            <a:endParaRPr kumimoji="1" lang="ja-JP" altLang="en-US" sz="10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576000" y="360000"/>
            <a:ext cx="7200000" cy="468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ja-JP" altLang="en-US" sz="2200" b="1" dirty="0">
                <a:solidFill>
                  <a:srgbClr val="0E2841"/>
                </a:solidFill>
                <a:latin typeface="+mn-lt"/>
                <a:ea typeface="+mn-ea"/>
              </a:rPr>
              <a:t>アカウントメニュー</a:t>
            </a:r>
            <a:r>
              <a:rPr lang="en-US" altLang="ja-JP" sz="2200" b="1" dirty="0">
                <a:solidFill>
                  <a:srgbClr val="0E2841"/>
                </a:solidFill>
                <a:latin typeface="+mn-lt"/>
                <a:ea typeface="+mn-ea"/>
              </a:rPr>
              <a:t>— QR</a:t>
            </a:r>
            <a:r>
              <a:rPr lang="ja-JP" altLang="en-US" sz="2200" b="1" dirty="0">
                <a:solidFill>
                  <a:srgbClr val="0E2841"/>
                </a:solidFill>
                <a:latin typeface="+mn-lt"/>
                <a:ea typeface="+mn-ea"/>
              </a:rPr>
              <a:t>コード表示</a:t>
            </a:r>
            <a:endParaRPr lang="ja-JP" sz="2200" b="1" dirty="0">
              <a:solidFill>
                <a:srgbClr val="0E2841"/>
              </a:solidFill>
              <a:latin typeface="+mn-lt"/>
              <a:ea typeface="+mn-ea"/>
            </a:endParaRPr>
          </a:p>
        </p:txBody>
      </p:sp>
      <p:sp>
        <p:nvSpPr>
          <p:cNvPr id="3" name="TagBg"/>
          <p:cNvSpPr/>
          <p:nvPr/>
        </p:nvSpPr>
        <p:spPr>
          <a:xfrm>
            <a:off x="10248000" y="360000"/>
            <a:ext cx="1368000" cy="360000"/>
          </a:xfrm>
          <a:prstGeom prst="roundRect">
            <a:avLst>
              <a:gd name="adj" fmla="val 20000"/>
            </a:avLst>
          </a:prstGeom>
          <a:solidFill>
            <a:srgbClr val="FBE6D8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4" name="TagText"/>
          <p:cNvSpPr txBox="1"/>
          <p:nvPr/>
        </p:nvSpPr>
        <p:spPr>
          <a:xfrm>
            <a:off x="10248000" y="360000"/>
            <a:ext cx="1368000" cy="36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ja-JP" sz="1200" b="1" dirty="0">
                <a:solidFill>
                  <a:srgbClr val="9C4A20"/>
                </a:solidFill>
                <a:latin typeface="+mn-lt"/>
                <a:ea typeface="+mn-ea"/>
              </a:rPr>
              <a:t>新機能</a:t>
            </a:r>
          </a:p>
        </p:txBody>
      </p:sp>
      <p:cxnSp>
        <p:nvCxnSpPr>
          <p:cNvPr id="5" name="Divider"/>
          <p:cNvCxnSpPr/>
          <p:nvPr/>
        </p:nvCxnSpPr>
        <p:spPr>
          <a:xfrm>
            <a:off x="576000" y="900000"/>
            <a:ext cx="11040000" cy="0"/>
          </a:xfrm>
          <a:prstGeom prst="line">
            <a:avLst/>
          </a:prstGeom>
          <a:ln w="38100">
            <a:solidFill>
              <a:srgbClr val="9C4A20"/>
            </a:solidFill>
          </a:ln>
        </p:spPr>
      </p:cxnSp>
      <p:sp>
        <p:nvSpPr>
          <p:cNvPr id="6" name="PanelBox"/>
          <p:cNvSpPr/>
          <p:nvPr/>
        </p:nvSpPr>
        <p:spPr>
          <a:xfrm>
            <a:off x="576000" y="1188000"/>
            <a:ext cx="5340000" cy="486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25400">
            <a:solidFill>
              <a:srgbClr val="D8D8D4"/>
            </a:solidFill>
          </a:ln>
        </p:spPr>
        <p:txBody>
          <a:bodyPr/>
          <a:lstStyle/>
          <a:p>
            <a:endParaRPr lang="ja-JP"/>
          </a:p>
        </p:txBody>
      </p:sp>
      <p:sp>
        <p:nvSpPr>
          <p:cNvPr id="7" name="LabelText"/>
          <p:cNvSpPr txBox="1"/>
          <p:nvPr/>
        </p:nvSpPr>
        <p:spPr>
          <a:xfrm>
            <a:off x="720000" y="1188000"/>
            <a:ext cx="5052000" cy="324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ja-JP" sz="1300" b="1" dirty="0">
                <a:solidFill>
                  <a:srgbClr val="5C6B78"/>
                </a:solidFill>
                <a:latin typeface="+mn-lt"/>
                <a:ea typeface="+mn-ea"/>
              </a:rPr>
              <a:t>変更前</a:t>
            </a:r>
          </a:p>
        </p:txBody>
      </p:sp>
      <p:sp>
        <p:nvSpPr>
          <p:cNvPr id="8" name="ImgPlaceholder"/>
          <p:cNvSpPr/>
          <p:nvPr/>
        </p:nvSpPr>
        <p:spPr>
          <a:xfrm>
            <a:off x="720000" y="1512000"/>
            <a:ext cx="5052000" cy="34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9" name="Caption"/>
          <p:cNvSpPr txBox="1"/>
          <p:nvPr/>
        </p:nvSpPr>
        <p:spPr>
          <a:xfrm>
            <a:off x="720000" y="5040000"/>
            <a:ext cx="5052000" cy="9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30000"/>
              </a:lnSpc>
            </a:pPr>
            <a:r>
              <a:rPr lang="ja-JP" sz="1300" b="1" dirty="0">
                <a:solidFill>
                  <a:srgbClr val="0E2841"/>
                </a:solidFill>
                <a:latin typeface="+mn-lt"/>
                <a:ea typeface="+mn-ea"/>
              </a:rPr>
              <a:t>これまで：</a:t>
            </a:r>
            <a:r>
              <a:rPr lang="ja-JP" altLang="en-US" sz="1300" b="0" dirty="0">
                <a:solidFill>
                  <a:srgbClr val="0E2841"/>
                </a:solidFill>
                <a:latin typeface="+mn-lt"/>
                <a:ea typeface="+mn-ea"/>
              </a:rPr>
              <a:t>アカウントメニューには自分の</a:t>
            </a:r>
            <a:r>
              <a:rPr lang="en-US" altLang="ja-JP" sz="1300" b="0" dirty="0">
                <a:solidFill>
                  <a:srgbClr val="0E2841"/>
                </a:solidFill>
                <a:latin typeface="+mn-lt"/>
                <a:ea typeface="+mn-ea"/>
              </a:rPr>
              <a:t>QR</a:t>
            </a:r>
            <a:r>
              <a:rPr lang="ja-JP" altLang="en-US" sz="1300" b="0" dirty="0">
                <a:solidFill>
                  <a:srgbClr val="0E2841"/>
                </a:solidFill>
                <a:latin typeface="+mn-lt"/>
                <a:ea typeface="+mn-ea"/>
              </a:rPr>
              <a:t>コードを表示する機能自体がなかった</a:t>
            </a:r>
            <a:endParaRPr lang="ja-JP" sz="1300" b="0" dirty="0">
              <a:solidFill>
                <a:srgbClr val="0E2841"/>
              </a:solidFill>
              <a:latin typeface="+mn-lt"/>
              <a:ea typeface="+mn-ea"/>
            </a:endParaRPr>
          </a:p>
        </p:txBody>
      </p:sp>
      <p:sp>
        <p:nvSpPr>
          <p:cNvPr id="10" name="PanelBox"/>
          <p:cNvSpPr/>
          <p:nvPr/>
        </p:nvSpPr>
        <p:spPr>
          <a:xfrm>
            <a:off x="6276000" y="1188000"/>
            <a:ext cx="5340000" cy="486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25400">
            <a:solidFill>
              <a:srgbClr val="9C4A20"/>
            </a:solidFill>
          </a:ln>
        </p:spPr>
        <p:txBody>
          <a:bodyPr/>
          <a:lstStyle/>
          <a:p>
            <a:endParaRPr lang="ja-JP"/>
          </a:p>
        </p:txBody>
      </p:sp>
      <p:sp>
        <p:nvSpPr>
          <p:cNvPr id="11" name="LabelText"/>
          <p:cNvSpPr txBox="1"/>
          <p:nvPr/>
        </p:nvSpPr>
        <p:spPr>
          <a:xfrm>
            <a:off x="6420000" y="1188000"/>
            <a:ext cx="5052000" cy="324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ja-JP" sz="1300" b="1" dirty="0">
                <a:solidFill>
                  <a:srgbClr val="9C4A20"/>
                </a:solidFill>
                <a:latin typeface="+mn-lt"/>
                <a:ea typeface="+mn-ea"/>
              </a:rPr>
              <a:t>変更後</a:t>
            </a:r>
          </a:p>
        </p:txBody>
      </p:sp>
      <p:sp>
        <p:nvSpPr>
          <p:cNvPr id="12" name="ImgPlaceholder"/>
          <p:cNvSpPr/>
          <p:nvPr/>
        </p:nvSpPr>
        <p:spPr>
          <a:xfrm>
            <a:off x="6420000" y="1512000"/>
            <a:ext cx="5052000" cy="34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13" name="Caption"/>
          <p:cNvSpPr txBox="1"/>
          <p:nvPr/>
        </p:nvSpPr>
        <p:spPr>
          <a:xfrm>
            <a:off x="6420000" y="5040000"/>
            <a:ext cx="5052000" cy="9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30000"/>
              </a:lnSpc>
            </a:pPr>
            <a:r>
              <a:rPr lang="ja-JP" sz="1300" b="1" dirty="0">
                <a:solidFill>
                  <a:srgbClr val="0E2841"/>
                </a:solidFill>
                <a:latin typeface="+mn-lt"/>
                <a:ea typeface="+mn-ea"/>
              </a:rPr>
              <a:t>今回：</a:t>
            </a:r>
            <a:r>
              <a:rPr lang="ja-JP" altLang="en-US" sz="1300" dirty="0">
                <a:solidFill>
                  <a:srgbClr val="0E2841"/>
                </a:solidFill>
                <a:latin typeface="+mn-lt"/>
                <a:ea typeface="+mn-ea"/>
              </a:rPr>
              <a:t>ゲスト設定で自分用に発行した</a:t>
            </a:r>
            <a:r>
              <a:rPr lang="en-US" altLang="ja-JP" sz="1300" dirty="0">
                <a:solidFill>
                  <a:srgbClr val="0E2841"/>
                </a:solidFill>
                <a:latin typeface="+mn-lt"/>
                <a:ea typeface="+mn-ea"/>
              </a:rPr>
              <a:t>QR</a:t>
            </a:r>
            <a:r>
              <a:rPr lang="ja-JP" altLang="en-US" sz="1300" dirty="0">
                <a:solidFill>
                  <a:srgbClr val="0E2841"/>
                </a:solidFill>
                <a:latin typeface="+mn-lt"/>
                <a:ea typeface="+mn-ea"/>
              </a:rPr>
              <a:t>コードがある場合、アカウントメニューを開くと</a:t>
            </a:r>
            <a:r>
              <a:rPr lang="ja-JP" altLang="en-US" sz="1300" b="1" dirty="0">
                <a:solidFill>
                  <a:srgbClr val="0E2841"/>
                </a:solidFill>
                <a:latin typeface="+mn-lt"/>
                <a:ea typeface="+mn-ea"/>
              </a:rPr>
              <a:t>その場で</a:t>
            </a:r>
            <a:r>
              <a:rPr lang="en-US" altLang="ja-JP" sz="1300" b="1" dirty="0">
                <a:solidFill>
                  <a:srgbClr val="0E2841"/>
                </a:solidFill>
                <a:latin typeface="+mn-lt"/>
                <a:ea typeface="+mn-ea"/>
              </a:rPr>
              <a:t>QR</a:t>
            </a:r>
            <a:r>
              <a:rPr lang="ja-JP" altLang="en-US" sz="1300" b="1" dirty="0">
                <a:solidFill>
                  <a:srgbClr val="0E2841"/>
                </a:solidFill>
                <a:latin typeface="+mn-lt"/>
                <a:ea typeface="+mn-ea"/>
              </a:rPr>
              <a:t>コードが表示される</a:t>
            </a:r>
            <a:r>
              <a:rPr lang="ja-JP" altLang="en-US" sz="1300" dirty="0">
                <a:solidFill>
                  <a:srgbClr val="0E2841"/>
                </a:solidFill>
                <a:latin typeface="+mn-lt"/>
                <a:ea typeface="+mn-ea"/>
              </a:rPr>
              <a:t>ようになった</a:t>
            </a:r>
            <a:endParaRPr lang="ja-JP" sz="1300" dirty="0">
              <a:solidFill>
                <a:srgbClr val="0E2841"/>
              </a:solidFill>
              <a:latin typeface="+mn-lt"/>
              <a:ea typeface="+mn-ea"/>
            </a:endParaRPr>
          </a:p>
        </p:txBody>
      </p:sp>
      <p:sp>
        <p:nvSpPr>
          <p:cNvPr id="14" name="FooterLeft"/>
          <p:cNvSpPr txBox="1"/>
          <p:nvPr/>
        </p:nvSpPr>
        <p:spPr>
          <a:xfrm>
            <a:off x="576000" y="6228000"/>
            <a:ext cx="5400000" cy="216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ja-JP" sz="1000" b="0" dirty="0">
                <a:solidFill>
                  <a:srgbClr val="5C6B78"/>
                </a:solidFill>
                <a:latin typeface="+mn-lt"/>
                <a:ea typeface="+mn-ea"/>
              </a:rPr>
              <a:t>nexus v1.0.5 アップデート内容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2C34984C-EA02-217C-7BB3-A48AD34891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8800" y="1512000"/>
            <a:ext cx="5040000" cy="3360000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</p:pic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132747BB-C5FF-310B-E520-256FBFEBB259}"/>
              </a:ext>
            </a:extLst>
          </p:cNvPr>
          <p:cNvSpPr/>
          <p:nvPr/>
        </p:nvSpPr>
        <p:spPr>
          <a:xfrm>
            <a:off x="10771762" y="2871389"/>
            <a:ext cx="557718" cy="643539"/>
          </a:xfrm>
          <a:prstGeom prst="rect">
            <a:avLst/>
          </a:prstGeom>
          <a:noFill/>
          <a:ln w="31750">
            <a:solidFill>
              <a:srgbClr val="E539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3219B578-8C7A-0BF4-298E-7489C9C710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0" y="1512000"/>
            <a:ext cx="5040000" cy="3360000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</p:pic>
      <p:sp>
        <p:nvSpPr>
          <p:cNvPr id="18" name="スライド番号プレースホルダー 17">
            <a:extLst>
              <a:ext uri="{FF2B5EF4-FFF2-40B4-BE49-F238E27FC236}">
                <a16:creationId xmlns:a16="http://schemas.microsoft.com/office/drawing/2014/main" id="{6AD9B111-8FCC-A37F-659B-A13811B15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4000" y="6228000"/>
            <a:ext cx="2743200" cy="216000"/>
          </a:xfrm>
        </p:spPr>
        <p:txBody>
          <a:bodyPr/>
          <a:lstStyle/>
          <a:p>
            <a:fld id="{89BDE851-60B2-4E1E-8628-41455D9F7129}" type="slidenum">
              <a:rPr kumimoji="1" lang="ja-JP" altLang="en-US" sz="1000" smtClean="0"/>
              <a:t>11</a:t>
            </a:fld>
            <a:endParaRPr kumimoji="1" lang="ja-JP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839728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576000" y="360000"/>
            <a:ext cx="7200000" cy="468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ja-JP" altLang="en-US" sz="2200" b="1" dirty="0">
                <a:solidFill>
                  <a:srgbClr val="0E2841"/>
                </a:solidFill>
              </a:rPr>
              <a:t>制御盤</a:t>
            </a:r>
            <a:r>
              <a:rPr lang="ja-JP" altLang="en-US" sz="2200" b="1" dirty="0">
                <a:solidFill>
                  <a:srgbClr val="0E2841"/>
                </a:solidFill>
                <a:latin typeface="+mn-lt"/>
                <a:ea typeface="+mn-ea"/>
              </a:rPr>
              <a:t>詳細画面 </a:t>
            </a:r>
            <a:r>
              <a:rPr lang="en-US" altLang="ja-JP" sz="2200" b="1" dirty="0">
                <a:solidFill>
                  <a:srgbClr val="0E2841"/>
                </a:solidFill>
                <a:latin typeface="+mn-lt"/>
                <a:ea typeface="+mn-ea"/>
              </a:rPr>
              <a:t>— </a:t>
            </a:r>
            <a:r>
              <a:rPr lang="ja-JP" altLang="en-US" sz="2200" b="1" dirty="0">
                <a:solidFill>
                  <a:srgbClr val="0E2841"/>
                </a:solidFill>
                <a:latin typeface="+mn-lt"/>
                <a:ea typeface="+mn-ea"/>
              </a:rPr>
              <a:t>稼働状況表示</a:t>
            </a:r>
            <a:endParaRPr lang="ja-JP" sz="2200" b="1" dirty="0">
              <a:solidFill>
                <a:srgbClr val="0E2841"/>
              </a:solidFill>
              <a:latin typeface="+mn-lt"/>
              <a:ea typeface="+mn-ea"/>
            </a:endParaRPr>
          </a:p>
        </p:txBody>
      </p:sp>
      <p:sp>
        <p:nvSpPr>
          <p:cNvPr id="3" name="TagBg"/>
          <p:cNvSpPr/>
          <p:nvPr/>
        </p:nvSpPr>
        <p:spPr>
          <a:xfrm>
            <a:off x="10248000" y="360000"/>
            <a:ext cx="1368000" cy="360000"/>
          </a:xfrm>
          <a:prstGeom prst="roundRect">
            <a:avLst>
              <a:gd name="adj" fmla="val 20000"/>
            </a:avLst>
          </a:prstGeom>
          <a:solidFill>
            <a:srgbClr val="FBE6D8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4" name="TagText"/>
          <p:cNvSpPr txBox="1"/>
          <p:nvPr/>
        </p:nvSpPr>
        <p:spPr>
          <a:xfrm>
            <a:off x="10248000" y="360000"/>
            <a:ext cx="1368000" cy="36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ja-JP" sz="1200" b="1" dirty="0">
                <a:solidFill>
                  <a:srgbClr val="9C4A20"/>
                </a:solidFill>
                <a:latin typeface="+mn-lt"/>
                <a:ea typeface="+mn-ea"/>
              </a:rPr>
              <a:t>新機能</a:t>
            </a:r>
          </a:p>
        </p:txBody>
      </p:sp>
      <p:cxnSp>
        <p:nvCxnSpPr>
          <p:cNvPr id="5" name="Divider"/>
          <p:cNvCxnSpPr/>
          <p:nvPr/>
        </p:nvCxnSpPr>
        <p:spPr>
          <a:xfrm>
            <a:off x="576000" y="900000"/>
            <a:ext cx="11040000" cy="0"/>
          </a:xfrm>
          <a:prstGeom prst="line">
            <a:avLst/>
          </a:prstGeom>
          <a:ln w="38100">
            <a:solidFill>
              <a:srgbClr val="9C4A20"/>
            </a:solidFill>
          </a:ln>
        </p:spPr>
      </p:cxnSp>
      <p:sp>
        <p:nvSpPr>
          <p:cNvPr id="6" name="PanelBox"/>
          <p:cNvSpPr/>
          <p:nvPr/>
        </p:nvSpPr>
        <p:spPr>
          <a:xfrm>
            <a:off x="576000" y="1188000"/>
            <a:ext cx="5340000" cy="486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25400">
            <a:solidFill>
              <a:srgbClr val="D8D8D4"/>
            </a:solidFill>
          </a:ln>
        </p:spPr>
        <p:txBody>
          <a:bodyPr/>
          <a:lstStyle/>
          <a:p>
            <a:endParaRPr lang="ja-JP"/>
          </a:p>
        </p:txBody>
      </p:sp>
      <p:sp>
        <p:nvSpPr>
          <p:cNvPr id="7" name="LabelText"/>
          <p:cNvSpPr txBox="1"/>
          <p:nvPr/>
        </p:nvSpPr>
        <p:spPr>
          <a:xfrm>
            <a:off x="720000" y="1188000"/>
            <a:ext cx="5052000" cy="324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ja-JP" sz="1300" b="1" dirty="0">
                <a:solidFill>
                  <a:srgbClr val="5C6B78"/>
                </a:solidFill>
                <a:latin typeface="+mn-lt"/>
                <a:ea typeface="+mn-ea"/>
              </a:rPr>
              <a:t>変更前</a:t>
            </a:r>
          </a:p>
        </p:txBody>
      </p:sp>
      <p:sp>
        <p:nvSpPr>
          <p:cNvPr id="8" name="ImgPlaceholder"/>
          <p:cNvSpPr/>
          <p:nvPr/>
        </p:nvSpPr>
        <p:spPr>
          <a:xfrm>
            <a:off x="720000" y="1512000"/>
            <a:ext cx="5052000" cy="34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9" name="Caption"/>
          <p:cNvSpPr txBox="1"/>
          <p:nvPr/>
        </p:nvSpPr>
        <p:spPr>
          <a:xfrm>
            <a:off x="720000" y="5040000"/>
            <a:ext cx="5052000" cy="9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30000"/>
              </a:lnSpc>
            </a:pPr>
            <a:r>
              <a:rPr lang="ja-JP" sz="1300" b="1" dirty="0">
                <a:solidFill>
                  <a:srgbClr val="0E2841"/>
                </a:solidFill>
                <a:latin typeface="+mn-lt"/>
                <a:ea typeface="+mn-ea"/>
              </a:rPr>
              <a:t>これまで：</a:t>
            </a:r>
            <a:r>
              <a:rPr lang="ja-JP" altLang="en-US" sz="1300" b="0" dirty="0">
                <a:solidFill>
                  <a:srgbClr val="0E2841"/>
                </a:solidFill>
                <a:latin typeface="+mn-lt"/>
                <a:ea typeface="+mn-ea"/>
              </a:rPr>
              <a:t>制御盤の接続状態や設定反映状況を、画面上で直接確認する手段がなかった</a:t>
            </a:r>
            <a:endParaRPr lang="ja-JP" sz="1300" b="0" dirty="0">
              <a:solidFill>
                <a:srgbClr val="0E2841"/>
              </a:solidFill>
              <a:latin typeface="+mn-lt"/>
              <a:ea typeface="+mn-ea"/>
            </a:endParaRPr>
          </a:p>
        </p:txBody>
      </p:sp>
      <p:sp>
        <p:nvSpPr>
          <p:cNvPr id="10" name="PanelBox"/>
          <p:cNvSpPr/>
          <p:nvPr/>
        </p:nvSpPr>
        <p:spPr>
          <a:xfrm>
            <a:off x="6276000" y="1188000"/>
            <a:ext cx="5340000" cy="486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25400">
            <a:solidFill>
              <a:srgbClr val="9C4A20"/>
            </a:solidFill>
          </a:ln>
        </p:spPr>
        <p:txBody>
          <a:bodyPr/>
          <a:lstStyle/>
          <a:p>
            <a:endParaRPr lang="ja-JP"/>
          </a:p>
        </p:txBody>
      </p:sp>
      <p:sp>
        <p:nvSpPr>
          <p:cNvPr id="11" name="LabelText"/>
          <p:cNvSpPr txBox="1"/>
          <p:nvPr/>
        </p:nvSpPr>
        <p:spPr>
          <a:xfrm>
            <a:off x="6420000" y="1188000"/>
            <a:ext cx="5052000" cy="324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ja-JP" sz="1300" b="1" dirty="0">
                <a:solidFill>
                  <a:srgbClr val="9C4A20"/>
                </a:solidFill>
                <a:latin typeface="+mn-lt"/>
                <a:ea typeface="+mn-ea"/>
              </a:rPr>
              <a:t>変更後</a:t>
            </a:r>
          </a:p>
        </p:txBody>
      </p:sp>
      <p:sp>
        <p:nvSpPr>
          <p:cNvPr id="12" name="ImgPlaceholder"/>
          <p:cNvSpPr/>
          <p:nvPr/>
        </p:nvSpPr>
        <p:spPr>
          <a:xfrm>
            <a:off x="6420000" y="1512000"/>
            <a:ext cx="5052000" cy="34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13" name="Caption"/>
          <p:cNvSpPr txBox="1"/>
          <p:nvPr/>
        </p:nvSpPr>
        <p:spPr>
          <a:xfrm>
            <a:off x="6420000" y="5040000"/>
            <a:ext cx="5052000" cy="9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30000"/>
              </a:lnSpc>
            </a:pPr>
            <a:r>
              <a:rPr lang="ja-JP" sz="1300" b="1" dirty="0">
                <a:solidFill>
                  <a:srgbClr val="0E2841"/>
                </a:solidFill>
                <a:latin typeface="+mn-lt"/>
                <a:ea typeface="+mn-ea"/>
              </a:rPr>
              <a:t>今回：</a:t>
            </a:r>
            <a:r>
              <a:rPr lang="ja-JP" altLang="en-US" sz="1300" dirty="0">
                <a:solidFill>
                  <a:srgbClr val="0E2841"/>
                </a:solidFill>
                <a:latin typeface="+mn-lt"/>
                <a:ea typeface="+mn-ea"/>
              </a:rPr>
              <a:t>制御盤詳細画面に、</a:t>
            </a:r>
            <a:r>
              <a:rPr lang="ja-JP" altLang="en-US" sz="1300" b="1" dirty="0">
                <a:solidFill>
                  <a:srgbClr val="0E2841"/>
                </a:solidFill>
                <a:latin typeface="+mn-lt"/>
                <a:ea typeface="+mn-ea"/>
              </a:rPr>
              <a:t>接続状態・ゲートウェイとの接続・設定反映状況を色分けバッジで表示する機能を新設</a:t>
            </a:r>
            <a:r>
              <a:rPr lang="ja-JP" altLang="en-US" sz="1300" dirty="0">
                <a:solidFill>
                  <a:srgbClr val="0E2841"/>
                </a:solidFill>
                <a:latin typeface="+mn-lt"/>
                <a:ea typeface="+mn-ea"/>
              </a:rPr>
              <a:t>し、異常があればひと目で分かるようになった</a:t>
            </a:r>
            <a:endParaRPr lang="ja-JP" sz="1300" dirty="0">
              <a:solidFill>
                <a:srgbClr val="0E2841"/>
              </a:solidFill>
              <a:latin typeface="+mn-lt"/>
              <a:ea typeface="+mn-ea"/>
            </a:endParaRPr>
          </a:p>
        </p:txBody>
      </p:sp>
      <p:sp>
        <p:nvSpPr>
          <p:cNvPr id="14" name="FooterLeft"/>
          <p:cNvSpPr txBox="1"/>
          <p:nvPr/>
        </p:nvSpPr>
        <p:spPr>
          <a:xfrm>
            <a:off x="576000" y="6228000"/>
            <a:ext cx="5400000" cy="216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ja-JP" sz="1000" b="0" dirty="0">
                <a:solidFill>
                  <a:srgbClr val="5C6B78"/>
                </a:solidFill>
                <a:latin typeface="+mn-lt"/>
                <a:ea typeface="+mn-ea"/>
              </a:rPr>
              <a:t>nexus v1.0.5 アップデート内容</a:t>
            </a: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49B3493E-0B80-1B47-785D-291C4EBDE4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00" y="1512000"/>
            <a:ext cx="5040000" cy="3360000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</p:pic>
      <p:sp>
        <p:nvSpPr>
          <p:cNvPr id="23" name="スライド番号プレースホルダー 22">
            <a:extLst>
              <a:ext uri="{FF2B5EF4-FFF2-40B4-BE49-F238E27FC236}">
                <a16:creationId xmlns:a16="http://schemas.microsoft.com/office/drawing/2014/main" id="{218E763D-A9D6-4603-0DBC-E6B512453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4000" y="6228000"/>
            <a:ext cx="2743200" cy="216000"/>
          </a:xfrm>
        </p:spPr>
        <p:txBody>
          <a:bodyPr/>
          <a:lstStyle/>
          <a:p>
            <a:fld id="{89BDE851-60B2-4E1E-8628-41455D9F7129}" type="slidenum">
              <a:rPr kumimoji="1" lang="ja-JP" altLang="en-US" sz="1000" smtClean="0"/>
              <a:t>12</a:t>
            </a:fld>
            <a:endParaRPr kumimoji="1" lang="ja-JP" altLang="en-US" sz="1000" dirty="0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4D09507A-2388-3D83-3E76-CAD255475F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8800" y="1512000"/>
            <a:ext cx="5040000" cy="3360000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</p:pic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575010F8-32E1-B3DE-4B52-B664661D7D50}"/>
              </a:ext>
            </a:extLst>
          </p:cNvPr>
          <p:cNvSpPr/>
          <p:nvPr/>
        </p:nvSpPr>
        <p:spPr>
          <a:xfrm>
            <a:off x="6590451" y="1825303"/>
            <a:ext cx="4066450" cy="788196"/>
          </a:xfrm>
          <a:prstGeom prst="rect">
            <a:avLst/>
          </a:prstGeom>
          <a:noFill/>
          <a:ln w="31750">
            <a:solidFill>
              <a:srgbClr val="E539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42630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576000" y="360000"/>
            <a:ext cx="7200000" cy="468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ja-JP" altLang="en-US" sz="2200" b="1" dirty="0">
                <a:solidFill>
                  <a:srgbClr val="0E2841"/>
                </a:solidFill>
                <a:latin typeface="+mn-lt"/>
                <a:ea typeface="+mn-ea"/>
              </a:rPr>
              <a:t>一時通行権限追加フォーム </a:t>
            </a:r>
            <a:r>
              <a:rPr lang="en-US" altLang="ja-JP" sz="2200" b="1" dirty="0">
                <a:solidFill>
                  <a:srgbClr val="0E2841"/>
                </a:solidFill>
                <a:latin typeface="+mn-lt"/>
                <a:ea typeface="+mn-ea"/>
              </a:rPr>
              <a:t>— </a:t>
            </a:r>
            <a:r>
              <a:rPr lang="ja-JP" altLang="en-US" sz="2200" b="1" dirty="0">
                <a:solidFill>
                  <a:srgbClr val="0E2841"/>
                </a:solidFill>
                <a:latin typeface="+mn-lt"/>
                <a:ea typeface="+mn-ea"/>
              </a:rPr>
              <a:t>入力行の複製</a:t>
            </a:r>
          </a:p>
        </p:txBody>
      </p:sp>
      <p:sp>
        <p:nvSpPr>
          <p:cNvPr id="3" name="TagBg"/>
          <p:cNvSpPr/>
          <p:nvPr/>
        </p:nvSpPr>
        <p:spPr>
          <a:xfrm>
            <a:off x="10248000" y="360000"/>
            <a:ext cx="1368000" cy="360000"/>
          </a:xfrm>
          <a:prstGeom prst="roundRect">
            <a:avLst>
              <a:gd name="adj" fmla="val 20000"/>
            </a:avLst>
          </a:prstGeom>
          <a:solidFill>
            <a:srgbClr val="FBE6D8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4" name="TagText"/>
          <p:cNvSpPr txBox="1"/>
          <p:nvPr/>
        </p:nvSpPr>
        <p:spPr>
          <a:xfrm>
            <a:off x="10248000" y="360000"/>
            <a:ext cx="1368000" cy="36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ja-JP" sz="1200" b="1" dirty="0">
                <a:solidFill>
                  <a:srgbClr val="9C4A20"/>
                </a:solidFill>
                <a:latin typeface="+mn-lt"/>
                <a:ea typeface="+mn-ea"/>
              </a:rPr>
              <a:t>新機能</a:t>
            </a:r>
          </a:p>
        </p:txBody>
      </p:sp>
      <p:cxnSp>
        <p:nvCxnSpPr>
          <p:cNvPr id="5" name="Divider"/>
          <p:cNvCxnSpPr/>
          <p:nvPr/>
        </p:nvCxnSpPr>
        <p:spPr>
          <a:xfrm>
            <a:off x="576000" y="900000"/>
            <a:ext cx="11040000" cy="0"/>
          </a:xfrm>
          <a:prstGeom prst="line">
            <a:avLst/>
          </a:prstGeom>
          <a:ln w="38100">
            <a:solidFill>
              <a:srgbClr val="9C4A20"/>
            </a:solidFill>
          </a:ln>
        </p:spPr>
      </p:cxnSp>
      <p:sp>
        <p:nvSpPr>
          <p:cNvPr id="6" name="PanelBox"/>
          <p:cNvSpPr/>
          <p:nvPr/>
        </p:nvSpPr>
        <p:spPr>
          <a:xfrm>
            <a:off x="576000" y="1188000"/>
            <a:ext cx="5340000" cy="486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25400">
            <a:solidFill>
              <a:srgbClr val="D8D8D4"/>
            </a:solidFill>
          </a:ln>
        </p:spPr>
        <p:txBody>
          <a:bodyPr/>
          <a:lstStyle/>
          <a:p>
            <a:endParaRPr lang="ja-JP"/>
          </a:p>
        </p:txBody>
      </p:sp>
      <p:sp>
        <p:nvSpPr>
          <p:cNvPr id="7" name="LabelText"/>
          <p:cNvSpPr txBox="1"/>
          <p:nvPr/>
        </p:nvSpPr>
        <p:spPr>
          <a:xfrm>
            <a:off x="720000" y="1188000"/>
            <a:ext cx="5052000" cy="324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ja-JP" sz="1300" b="1" dirty="0">
                <a:solidFill>
                  <a:srgbClr val="5C6B78"/>
                </a:solidFill>
                <a:latin typeface="+mn-lt"/>
                <a:ea typeface="+mn-ea"/>
              </a:rPr>
              <a:t>変更前</a:t>
            </a:r>
          </a:p>
        </p:txBody>
      </p:sp>
      <p:sp>
        <p:nvSpPr>
          <p:cNvPr id="8" name="ImgPlaceholder"/>
          <p:cNvSpPr/>
          <p:nvPr/>
        </p:nvSpPr>
        <p:spPr>
          <a:xfrm>
            <a:off x="720000" y="1512000"/>
            <a:ext cx="5052000" cy="34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9" name="Caption"/>
          <p:cNvSpPr txBox="1"/>
          <p:nvPr/>
        </p:nvSpPr>
        <p:spPr>
          <a:xfrm>
            <a:off x="720000" y="5040000"/>
            <a:ext cx="5052000" cy="9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30000"/>
              </a:lnSpc>
            </a:pPr>
            <a:r>
              <a:rPr lang="ja-JP" altLang="ja-JP" sz="1300" b="1" dirty="0">
                <a:solidFill>
                  <a:srgbClr val="0E2841"/>
                </a:solidFill>
                <a:latin typeface="+mn-lt"/>
                <a:ea typeface="+mn-ea"/>
              </a:rPr>
              <a:t>これまで：</a:t>
            </a:r>
            <a:r>
              <a:rPr lang="ja-JP" altLang="en-US" sz="1300" b="0" dirty="0">
                <a:solidFill>
                  <a:srgbClr val="0E2841"/>
                </a:solidFill>
                <a:latin typeface="+mn-lt"/>
                <a:ea typeface="+mn-ea"/>
              </a:rPr>
              <a:t>一時通行権限を複数件登録する際、</a:t>
            </a:r>
            <a:r>
              <a:rPr lang="en-US" altLang="ja-JP" sz="1300" b="0" dirty="0">
                <a:solidFill>
                  <a:srgbClr val="0E2841"/>
                </a:solidFill>
                <a:latin typeface="+mn-lt"/>
                <a:ea typeface="+mn-ea"/>
              </a:rPr>
              <a:t>1</a:t>
            </a:r>
            <a:r>
              <a:rPr lang="ja-JP" altLang="en-US" sz="1300" b="0" dirty="0">
                <a:solidFill>
                  <a:srgbClr val="0E2841"/>
                </a:solidFill>
                <a:latin typeface="+mn-lt"/>
                <a:ea typeface="+mn-ea"/>
              </a:rPr>
              <a:t>件ずつ同じ内容を入力し直す必要があった</a:t>
            </a:r>
            <a:endParaRPr lang="ja-JP" altLang="ja-JP" sz="1300" b="0" dirty="0">
              <a:solidFill>
                <a:srgbClr val="0E2841"/>
              </a:solidFill>
              <a:latin typeface="+mn-lt"/>
              <a:ea typeface="+mn-ea"/>
            </a:endParaRPr>
          </a:p>
        </p:txBody>
      </p:sp>
      <p:sp>
        <p:nvSpPr>
          <p:cNvPr id="10" name="PanelBox"/>
          <p:cNvSpPr/>
          <p:nvPr/>
        </p:nvSpPr>
        <p:spPr>
          <a:xfrm>
            <a:off x="6276000" y="1188000"/>
            <a:ext cx="5340000" cy="486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25400">
            <a:solidFill>
              <a:srgbClr val="9C4A20"/>
            </a:solidFill>
          </a:ln>
        </p:spPr>
        <p:txBody>
          <a:bodyPr/>
          <a:lstStyle/>
          <a:p>
            <a:endParaRPr lang="ja-JP"/>
          </a:p>
        </p:txBody>
      </p:sp>
      <p:sp>
        <p:nvSpPr>
          <p:cNvPr id="11" name="LabelText"/>
          <p:cNvSpPr txBox="1"/>
          <p:nvPr/>
        </p:nvSpPr>
        <p:spPr>
          <a:xfrm>
            <a:off x="6420000" y="1188000"/>
            <a:ext cx="5052000" cy="324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ja-JP" sz="1300" b="1" dirty="0">
                <a:solidFill>
                  <a:srgbClr val="9C4A20"/>
                </a:solidFill>
                <a:latin typeface="+mn-lt"/>
                <a:ea typeface="+mn-ea"/>
              </a:rPr>
              <a:t>変更後</a:t>
            </a:r>
          </a:p>
        </p:txBody>
      </p:sp>
      <p:sp>
        <p:nvSpPr>
          <p:cNvPr id="12" name="ImgPlaceholder"/>
          <p:cNvSpPr/>
          <p:nvPr/>
        </p:nvSpPr>
        <p:spPr>
          <a:xfrm>
            <a:off x="6420000" y="1512000"/>
            <a:ext cx="5052000" cy="342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13" name="Caption"/>
          <p:cNvSpPr txBox="1"/>
          <p:nvPr/>
        </p:nvSpPr>
        <p:spPr>
          <a:xfrm>
            <a:off x="6420000" y="5040000"/>
            <a:ext cx="5052000" cy="9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30000"/>
              </a:lnSpc>
            </a:pPr>
            <a:r>
              <a:rPr lang="ja-JP" altLang="ja-JP" sz="1300" b="1" dirty="0">
                <a:solidFill>
                  <a:srgbClr val="0E2841"/>
                </a:solidFill>
                <a:latin typeface="+mn-lt"/>
                <a:ea typeface="+mn-ea"/>
              </a:rPr>
              <a:t>今回：</a:t>
            </a:r>
            <a:r>
              <a:rPr lang="ja-JP" altLang="en-US" sz="1300" dirty="0">
                <a:solidFill>
                  <a:srgbClr val="0E2841"/>
                </a:solidFill>
                <a:latin typeface="+mn-lt"/>
                <a:ea typeface="+mn-ea"/>
              </a:rPr>
              <a:t>各行の「複製」ボタンで</a:t>
            </a:r>
            <a:r>
              <a:rPr lang="ja-JP" altLang="en-US" sz="1300" b="1" dirty="0">
                <a:solidFill>
                  <a:srgbClr val="0E2841"/>
                </a:solidFill>
                <a:latin typeface="+mn-lt"/>
                <a:ea typeface="+mn-ea"/>
              </a:rPr>
              <a:t>同じ内容の行を下に複製</a:t>
            </a:r>
            <a:r>
              <a:rPr lang="ja-JP" altLang="en-US" sz="1300" dirty="0">
                <a:solidFill>
                  <a:srgbClr val="0E2841"/>
                </a:solidFill>
                <a:latin typeface="+mn-lt"/>
                <a:ea typeface="+mn-ea"/>
              </a:rPr>
              <a:t>。追加行は左端に緑の縦線が表示され、自動スクロールでその位置まで移動する。「＋ 行を追加する」も</a:t>
            </a:r>
            <a:r>
              <a:rPr lang="ja-JP" altLang="en-US" sz="1300" b="1" dirty="0">
                <a:solidFill>
                  <a:srgbClr val="0E2841"/>
                </a:solidFill>
                <a:latin typeface="+mn-lt"/>
                <a:ea typeface="+mn-ea"/>
              </a:rPr>
              <a:t>最終行を複製するよう変更</a:t>
            </a:r>
            <a:endParaRPr lang="ja-JP" altLang="ja-JP" sz="1300" dirty="0">
              <a:solidFill>
                <a:srgbClr val="0E2841"/>
              </a:solidFill>
              <a:latin typeface="+mn-lt"/>
              <a:ea typeface="+mn-ea"/>
            </a:endParaRPr>
          </a:p>
        </p:txBody>
      </p:sp>
      <p:sp>
        <p:nvSpPr>
          <p:cNvPr id="14" name="FooterLeft"/>
          <p:cNvSpPr txBox="1"/>
          <p:nvPr/>
        </p:nvSpPr>
        <p:spPr>
          <a:xfrm>
            <a:off x="576000" y="6228000"/>
            <a:ext cx="5400000" cy="216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ja-JP" sz="1000" b="0" dirty="0">
                <a:solidFill>
                  <a:srgbClr val="5C6B78"/>
                </a:solidFill>
                <a:latin typeface="+mn-lt"/>
                <a:ea typeface="+mn-ea"/>
              </a:rPr>
              <a:t>nexus v1.0.5 アップデート内容</a:t>
            </a:r>
          </a:p>
        </p:txBody>
      </p:sp>
      <p:sp>
        <p:nvSpPr>
          <p:cNvPr id="16" name="スライド番号プレースホルダー 15">
            <a:extLst>
              <a:ext uri="{FF2B5EF4-FFF2-40B4-BE49-F238E27FC236}">
                <a16:creationId xmlns:a16="http://schemas.microsoft.com/office/drawing/2014/main" id="{D9B661C3-6027-E550-F870-60AE8BF33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4000" y="6228000"/>
            <a:ext cx="2743200" cy="216000"/>
          </a:xfrm>
        </p:spPr>
        <p:txBody>
          <a:bodyPr/>
          <a:lstStyle/>
          <a:p>
            <a:fld id="{89BDE851-60B2-4E1E-8628-41455D9F7129}" type="slidenum">
              <a:rPr kumimoji="1" lang="ja-JP" altLang="en-US" sz="1000" smtClean="0"/>
              <a:t>13</a:t>
            </a:fld>
            <a:endParaRPr kumimoji="1" lang="ja-JP" altLang="en-US" sz="1000" dirty="0"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8231743D-DAE0-A717-F89C-358C06FE5B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8800" y="1512000"/>
            <a:ext cx="5040000" cy="3360000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27AB0704-42DB-D64B-86CD-0E617B71AE74}"/>
              </a:ext>
            </a:extLst>
          </p:cNvPr>
          <p:cNvSpPr/>
          <p:nvPr/>
        </p:nvSpPr>
        <p:spPr>
          <a:xfrm>
            <a:off x="7125806" y="3223976"/>
            <a:ext cx="3581105" cy="263808"/>
          </a:xfrm>
          <a:prstGeom prst="rect">
            <a:avLst/>
          </a:prstGeom>
          <a:noFill/>
          <a:ln w="31750">
            <a:solidFill>
              <a:srgbClr val="E539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1D5617F2-5296-0AA9-E38A-7F9C6EFE65D4}"/>
              </a:ext>
            </a:extLst>
          </p:cNvPr>
          <p:cNvSpPr/>
          <p:nvPr/>
        </p:nvSpPr>
        <p:spPr>
          <a:xfrm>
            <a:off x="10326000" y="2973089"/>
            <a:ext cx="200283" cy="142886"/>
          </a:xfrm>
          <a:prstGeom prst="rect">
            <a:avLst/>
          </a:prstGeom>
          <a:noFill/>
          <a:ln w="31750">
            <a:solidFill>
              <a:srgbClr val="E539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6E45A92F-AE80-408E-569E-8F2BDC052D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0" y="1512000"/>
            <a:ext cx="5040000" cy="3360000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</p:pic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7D1606E1-0449-D74E-4CB6-32E17EC1C1FC}"/>
              </a:ext>
            </a:extLst>
          </p:cNvPr>
          <p:cNvSpPr/>
          <p:nvPr/>
        </p:nvSpPr>
        <p:spPr>
          <a:xfrm>
            <a:off x="1449447" y="3228331"/>
            <a:ext cx="3581105" cy="263808"/>
          </a:xfrm>
          <a:prstGeom prst="rect">
            <a:avLst/>
          </a:prstGeom>
          <a:noFill/>
          <a:ln w="31750">
            <a:solidFill>
              <a:srgbClr val="E539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20436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anchor="t">
        <a:noAutofit/>
      </a:bodyPr>
      <a:lstStyle>
        <a:defPPr algn="r">
          <a:defRPr sz="1000" b="0" dirty="0">
            <a:solidFill>
              <a:srgbClr val="5C6B78"/>
            </a:solidFill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522</TotalTime>
  <Words>1036</Words>
  <Application>Microsoft Office PowerPoint</Application>
  <PresentationFormat>ワイド画面</PresentationFormat>
  <Paragraphs>105</Paragraphs>
  <Slides>13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8" baseType="lpstr">
      <vt:lpstr>游ゴシック</vt:lpstr>
      <vt:lpstr>游ゴシック Light</vt:lpstr>
      <vt:lpstr>Arial</vt:lpstr>
      <vt:lpstr>Roboto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開発 2</dc:creator>
  <cp:lastModifiedBy>開発 2</cp:lastModifiedBy>
  <cp:revision>47</cp:revision>
  <dcterms:created xsi:type="dcterms:W3CDTF">2026-09-02T23:47:11Z</dcterms:created>
  <dcterms:modified xsi:type="dcterms:W3CDTF">2026-09-09T02:20:16Z</dcterms:modified>
</cp:coreProperties>
</file>